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7" r:id="rId3"/>
    <p:sldId id="267" r:id="rId4"/>
    <p:sldId id="278" r:id="rId5"/>
    <p:sldId id="297" r:id="rId6"/>
    <p:sldId id="299" r:id="rId7"/>
    <p:sldId id="266" r:id="rId8"/>
    <p:sldId id="290" r:id="rId9"/>
    <p:sldId id="300" r:id="rId10"/>
    <p:sldId id="279" r:id="rId11"/>
    <p:sldId id="301" r:id="rId12"/>
    <p:sldId id="282" r:id="rId13"/>
    <p:sldId id="283" r:id="rId14"/>
    <p:sldId id="303" r:id="rId15"/>
    <p:sldId id="302" r:id="rId16"/>
    <p:sldId id="293" r:id="rId17"/>
    <p:sldId id="294" r:id="rId18"/>
    <p:sldId id="286" r:id="rId19"/>
    <p:sldId id="304" r:id="rId20"/>
    <p:sldId id="274" r:id="rId21"/>
    <p:sldId id="296" r:id="rId22"/>
    <p:sldId id="305"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CA18BD"/>
    <a:srgbClr val="FF7500"/>
    <a:srgbClr val="B14AFF"/>
    <a:srgbClr val="FF3404"/>
    <a:srgbClr val="B64801"/>
    <a:srgbClr val="FF6401"/>
    <a:srgbClr val="FF7E00"/>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0"/>
    <p:restoredTop sz="83151"/>
  </p:normalViewPr>
  <p:slideViewPr>
    <p:cSldViewPr snapToGrid="0" snapToObjects="1" showGuides="1">
      <p:cViewPr>
        <p:scale>
          <a:sx n="79" d="100"/>
          <a:sy n="79" d="100"/>
        </p:scale>
        <p:origin x="832" y="352"/>
      </p:cViewPr>
      <p:guideLst>
        <p:guide orient="horz" pos="12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ECFB4-F122-1E47-8796-9D2F8CB424DE}"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44AAD-1CD0-0245-A9D1-322CB4E7E63B}" type="slidenum">
              <a:rPr lang="en-US" smtClean="0"/>
              <a:t>‹#›</a:t>
            </a:fld>
            <a:endParaRPr lang="en-US"/>
          </a:p>
        </p:txBody>
      </p:sp>
    </p:spTree>
    <p:extLst>
      <p:ext uri="{BB962C8B-B14F-4D97-AF65-F5344CB8AC3E}">
        <p14:creationId xmlns:p14="http://schemas.microsoft.com/office/powerpoint/2010/main" val="106015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multi-year collaboration with Illumina, 10x Genomics, Phase Genomics, University of Rhode Island, and Universidad de Concepcion </a:t>
            </a:r>
            <a:r>
              <a:rPr lang="en-US" dirty="0" err="1"/>
              <a:t>en</a:t>
            </a:r>
            <a:r>
              <a:rPr lang="en-US" dirty="0"/>
              <a:t> Chile. I want to thank the workshop organizers, the NRSP for the funding to come and present, and current and past grants from NOAA and FFAR</a:t>
            </a:r>
          </a:p>
        </p:txBody>
      </p:sp>
      <p:sp>
        <p:nvSpPr>
          <p:cNvPr id="4" name="Slide Number Placeholder 3"/>
          <p:cNvSpPr>
            <a:spLocks noGrp="1"/>
          </p:cNvSpPr>
          <p:nvPr>
            <p:ph type="sldNum" sz="quarter" idx="5"/>
          </p:nvPr>
        </p:nvSpPr>
        <p:spPr/>
        <p:txBody>
          <a:bodyPr/>
          <a:lstStyle/>
          <a:p>
            <a:fld id="{FAA44AAD-1CD0-0245-A9D1-322CB4E7E63B}" type="slidenum">
              <a:rPr lang="en-US" smtClean="0"/>
              <a:t>1</a:t>
            </a:fld>
            <a:endParaRPr lang="en-US"/>
          </a:p>
        </p:txBody>
      </p:sp>
    </p:spTree>
    <p:extLst>
      <p:ext uri="{BB962C8B-B14F-4D97-AF65-F5344CB8AC3E}">
        <p14:creationId xmlns:p14="http://schemas.microsoft.com/office/powerpoint/2010/main" val="126316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specifically going to be talking about an experiment manipulating the environment of early stage animals to influence their phenotype later in life</a:t>
            </a:r>
          </a:p>
        </p:txBody>
      </p:sp>
      <p:sp>
        <p:nvSpPr>
          <p:cNvPr id="4" name="Slide Number Placeholder 3"/>
          <p:cNvSpPr>
            <a:spLocks noGrp="1"/>
          </p:cNvSpPr>
          <p:nvPr>
            <p:ph type="sldNum" sz="quarter" idx="5"/>
          </p:nvPr>
        </p:nvSpPr>
        <p:spPr/>
        <p:txBody>
          <a:bodyPr/>
          <a:lstStyle/>
          <a:p>
            <a:fld id="{FAA44AAD-1CD0-0245-A9D1-322CB4E7E63B}" type="slidenum">
              <a:rPr lang="en-US" smtClean="0"/>
              <a:t>10</a:t>
            </a:fld>
            <a:endParaRPr lang="en-US"/>
          </a:p>
        </p:txBody>
      </p:sp>
    </p:spTree>
    <p:extLst>
      <p:ext uri="{BB962C8B-B14F-4D97-AF65-F5344CB8AC3E}">
        <p14:creationId xmlns:p14="http://schemas.microsoft.com/office/powerpoint/2010/main" val="79592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walk you through this experimental set up. We took 3 month old juvenile clams and exposed them to low pH for a few weeks. We then moved the animals to a common garden in ambient conditions for a few months to see if initial exposure affected them long after the stress was removed. We then exposed them to low pH again to see if initial exposure affected their future stress tolerance</a:t>
            </a:r>
          </a:p>
        </p:txBody>
      </p:sp>
      <p:sp>
        <p:nvSpPr>
          <p:cNvPr id="4" name="Slide Number Placeholder 3"/>
          <p:cNvSpPr>
            <a:spLocks noGrp="1"/>
          </p:cNvSpPr>
          <p:nvPr>
            <p:ph type="sldNum" sz="quarter" idx="5"/>
          </p:nvPr>
        </p:nvSpPr>
        <p:spPr/>
        <p:txBody>
          <a:bodyPr/>
          <a:lstStyle/>
          <a:p>
            <a:fld id="{FAA44AAD-1CD0-0245-A9D1-322CB4E7E63B}" type="slidenum">
              <a:rPr lang="en-US" smtClean="0"/>
              <a:t>11</a:t>
            </a:fld>
            <a:endParaRPr lang="en-US"/>
          </a:p>
        </p:txBody>
      </p:sp>
    </p:spTree>
    <p:extLst>
      <p:ext uri="{BB962C8B-B14F-4D97-AF65-F5344CB8AC3E}">
        <p14:creationId xmlns:p14="http://schemas.microsoft.com/office/powerpoint/2010/main" val="761186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no size difference during and after initial exposure, we did see initial low pH exposure led to  compensatory growth after a few months in the common garden. So here we are looking at two different low pH groups and here is the ambient group. After 50 days at common garden we see larger size in the low pH groups and even more pronounced at 135 days. Size relative is the endpoint size relative to the common garden start size.</a:t>
            </a:r>
          </a:p>
        </p:txBody>
      </p:sp>
      <p:sp>
        <p:nvSpPr>
          <p:cNvPr id="4" name="Slide Number Placeholder 3"/>
          <p:cNvSpPr>
            <a:spLocks noGrp="1"/>
          </p:cNvSpPr>
          <p:nvPr>
            <p:ph type="sldNum" sz="quarter" idx="5"/>
          </p:nvPr>
        </p:nvSpPr>
        <p:spPr/>
        <p:txBody>
          <a:bodyPr/>
          <a:lstStyle/>
          <a:p>
            <a:fld id="{FAA44AAD-1CD0-0245-A9D1-322CB4E7E63B}" type="slidenum">
              <a:rPr lang="en-US" smtClean="0"/>
              <a:t>12</a:t>
            </a:fld>
            <a:endParaRPr lang="en-US"/>
          </a:p>
        </p:txBody>
      </p:sp>
    </p:spTree>
    <p:extLst>
      <p:ext uri="{BB962C8B-B14F-4D97-AF65-F5344CB8AC3E}">
        <p14:creationId xmlns:p14="http://schemas.microsoft.com/office/powerpoint/2010/main" val="255129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methylation during initial exposure and after the common garden in both ambient (teal) and low pH (yellow) groups. The rows are differentially methylated regions of DNA with red indicating an increase in methylation and blue a decrease. We can see that these marks that are different after </a:t>
            </a:r>
            <a:r>
              <a:rPr lang="en-US" dirty="0" err="1"/>
              <a:t>intial</a:t>
            </a:r>
            <a:r>
              <a:rPr lang="en-US" dirty="0"/>
              <a:t> low pH exposure persist though time months after the pH stress was removed.</a:t>
            </a:r>
          </a:p>
        </p:txBody>
      </p:sp>
      <p:sp>
        <p:nvSpPr>
          <p:cNvPr id="4" name="Slide Number Placeholder 3"/>
          <p:cNvSpPr>
            <a:spLocks noGrp="1"/>
          </p:cNvSpPr>
          <p:nvPr>
            <p:ph type="sldNum" sz="quarter" idx="5"/>
          </p:nvPr>
        </p:nvSpPr>
        <p:spPr/>
        <p:txBody>
          <a:bodyPr/>
          <a:lstStyle/>
          <a:p>
            <a:fld id="{FAA44AAD-1CD0-0245-A9D1-322CB4E7E63B}" type="slidenum">
              <a:rPr lang="en-US" smtClean="0"/>
              <a:t>15</a:t>
            </a:fld>
            <a:endParaRPr lang="en-US"/>
          </a:p>
        </p:txBody>
      </p:sp>
    </p:spTree>
    <p:extLst>
      <p:ext uri="{BB962C8B-B14F-4D97-AF65-F5344CB8AC3E}">
        <p14:creationId xmlns:p14="http://schemas.microsoft.com/office/powerpoint/2010/main" val="87943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table showing the genomic features these marks overlap with some differentially methylated regions in genes and most in repeat regions. We don’t know the function of most of these features so we have to look further into these regions to understand how they could play a role in the compensatory growth phenotype.</a:t>
            </a:r>
          </a:p>
        </p:txBody>
      </p:sp>
      <p:sp>
        <p:nvSpPr>
          <p:cNvPr id="4" name="Slide Number Placeholder 3"/>
          <p:cNvSpPr>
            <a:spLocks noGrp="1"/>
          </p:cNvSpPr>
          <p:nvPr>
            <p:ph type="sldNum" sz="quarter" idx="5"/>
          </p:nvPr>
        </p:nvSpPr>
        <p:spPr/>
        <p:txBody>
          <a:bodyPr/>
          <a:lstStyle/>
          <a:p>
            <a:fld id="{FAA44AAD-1CD0-0245-A9D1-322CB4E7E63B}" type="slidenum">
              <a:rPr lang="en-US" smtClean="0"/>
              <a:t>16</a:t>
            </a:fld>
            <a:endParaRPr lang="en-US"/>
          </a:p>
        </p:txBody>
      </p:sp>
    </p:spTree>
    <p:extLst>
      <p:ext uri="{BB962C8B-B14F-4D97-AF65-F5344CB8AC3E}">
        <p14:creationId xmlns:p14="http://schemas.microsoft.com/office/powerpoint/2010/main" val="1760472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the size of animals exposed at a later stage to either ambient conditions or low pH conditions. And you can see that  animals only exposed to ambient pH, they were negatively affected when exposed to low pH at a later time, exhibiting a smaller size than their potential at ambient. While animals that were initially exposed to low pH showed no difference in size whether they were exposed to low pH or ambient conditions at this later time point. </a:t>
            </a:r>
          </a:p>
        </p:txBody>
      </p:sp>
      <p:sp>
        <p:nvSpPr>
          <p:cNvPr id="4" name="Slide Number Placeholder 3"/>
          <p:cNvSpPr>
            <a:spLocks noGrp="1"/>
          </p:cNvSpPr>
          <p:nvPr>
            <p:ph type="sldNum" sz="quarter" idx="5"/>
          </p:nvPr>
        </p:nvSpPr>
        <p:spPr/>
        <p:txBody>
          <a:bodyPr/>
          <a:lstStyle/>
          <a:p>
            <a:fld id="{FAA44AAD-1CD0-0245-A9D1-322CB4E7E63B}" type="slidenum">
              <a:rPr lang="en-US" smtClean="0"/>
              <a:t>18</a:t>
            </a:fld>
            <a:endParaRPr lang="en-US"/>
          </a:p>
        </p:txBody>
      </p:sp>
    </p:spTree>
    <p:extLst>
      <p:ext uri="{BB962C8B-B14F-4D97-AF65-F5344CB8AC3E}">
        <p14:creationId xmlns:p14="http://schemas.microsoft.com/office/powerpoint/2010/main" val="3947176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 we are looking at methylation marks that show persistent differences over time being established after initial exposure, remain after stress is removed, and present during later stress. These marks could potentially underlie the growth phenotypes we observed. But could also be influenced by factors other than pH so we still need to further </a:t>
            </a:r>
            <a:r>
              <a:rPr lang="en-US"/>
              <a:t>investigate these.</a:t>
            </a:r>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20</a:t>
            </a:fld>
            <a:endParaRPr lang="en-US"/>
          </a:p>
        </p:txBody>
      </p:sp>
    </p:spTree>
    <p:extLst>
      <p:ext uri="{BB962C8B-B14F-4D97-AF65-F5344CB8AC3E}">
        <p14:creationId xmlns:p14="http://schemas.microsoft.com/office/powerpoint/2010/main" val="318713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21</a:t>
            </a:fld>
            <a:endParaRPr lang="en-US"/>
          </a:p>
        </p:txBody>
      </p:sp>
    </p:spTree>
    <p:extLst>
      <p:ext uri="{BB962C8B-B14F-4D97-AF65-F5344CB8AC3E}">
        <p14:creationId xmlns:p14="http://schemas.microsoft.com/office/powerpoint/2010/main" val="182921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22</a:t>
            </a:fld>
            <a:endParaRPr lang="en-US"/>
          </a:p>
        </p:txBody>
      </p:sp>
    </p:spTree>
    <p:extLst>
      <p:ext uri="{BB962C8B-B14F-4D97-AF65-F5344CB8AC3E}">
        <p14:creationId xmlns:p14="http://schemas.microsoft.com/office/powerpoint/2010/main" val="2449978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currently carrying out experiments in collaboration with Jamestown </a:t>
            </a:r>
            <a:r>
              <a:rPr lang="en-US" dirty="0" err="1"/>
              <a:t>S’klaalam</a:t>
            </a:r>
            <a:r>
              <a:rPr lang="en-US" dirty="0"/>
              <a:t> Pt. Whitney Hatchery to investigate pH influence on epigenetic marks and trains in adults and what gets passed on to offspring</a:t>
            </a:r>
          </a:p>
        </p:txBody>
      </p:sp>
      <p:sp>
        <p:nvSpPr>
          <p:cNvPr id="4" name="Slide Number Placeholder 3"/>
          <p:cNvSpPr>
            <a:spLocks noGrp="1"/>
          </p:cNvSpPr>
          <p:nvPr>
            <p:ph type="sldNum" sz="quarter" idx="5"/>
          </p:nvPr>
        </p:nvSpPr>
        <p:spPr/>
        <p:txBody>
          <a:bodyPr/>
          <a:lstStyle/>
          <a:p>
            <a:fld id="{FAA44AAD-1CD0-0245-A9D1-322CB4E7E63B}" type="slidenum">
              <a:rPr lang="en-US" smtClean="0"/>
              <a:t>23</a:t>
            </a:fld>
            <a:endParaRPr lang="en-US"/>
          </a:p>
        </p:txBody>
      </p:sp>
    </p:spTree>
    <p:extLst>
      <p:ext uri="{BB962C8B-B14F-4D97-AF65-F5344CB8AC3E}">
        <p14:creationId xmlns:p14="http://schemas.microsoft.com/office/powerpoint/2010/main" val="3800765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are chemical marks for instance on the DNA that can alter phenotype without changing the DNA code itself. And these marks can be passed on to offspring. These marks can also be induced by environmental manipulation</a:t>
            </a:r>
          </a:p>
        </p:txBody>
      </p:sp>
      <p:sp>
        <p:nvSpPr>
          <p:cNvPr id="4" name="Slide Number Placeholder 3"/>
          <p:cNvSpPr>
            <a:spLocks noGrp="1"/>
          </p:cNvSpPr>
          <p:nvPr>
            <p:ph type="sldNum" sz="quarter" idx="5"/>
          </p:nvPr>
        </p:nvSpPr>
        <p:spPr/>
        <p:txBody>
          <a:bodyPr/>
          <a:lstStyle/>
          <a:p>
            <a:fld id="{FAA44AAD-1CD0-0245-A9D1-322CB4E7E63B}" type="slidenum">
              <a:rPr lang="en-US" smtClean="0"/>
              <a:t>2</a:t>
            </a:fld>
            <a:endParaRPr lang="en-US"/>
          </a:p>
        </p:txBody>
      </p:sp>
    </p:spTree>
    <p:extLst>
      <p:ext uri="{BB962C8B-B14F-4D97-AF65-F5344CB8AC3E}">
        <p14:creationId xmlns:p14="http://schemas.microsoft.com/office/powerpoint/2010/main" val="15473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Epigenetics is relevant to aquaculture because these marks could be to select for robust animals. We could influence these marks and phenotype through manipulating the environment of adult animals that could pass them on to offspring. Or influence the environment of early stage animals that could retain these marks and traits through their life.</a:t>
            </a:r>
          </a:p>
        </p:txBody>
      </p:sp>
      <p:sp>
        <p:nvSpPr>
          <p:cNvPr id="4" name="Slide Number Placeholder 3"/>
          <p:cNvSpPr>
            <a:spLocks noGrp="1"/>
          </p:cNvSpPr>
          <p:nvPr>
            <p:ph type="sldNum" sz="quarter" idx="5"/>
          </p:nvPr>
        </p:nvSpPr>
        <p:spPr/>
        <p:txBody>
          <a:bodyPr/>
          <a:lstStyle/>
          <a:p>
            <a:fld id="{FAA44AAD-1CD0-0245-A9D1-322CB4E7E63B}" type="slidenum">
              <a:rPr lang="en-US" smtClean="0"/>
              <a:t>3</a:t>
            </a:fld>
            <a:endParaRPr lang="en-US"/>
          </a:p>
        </p:txBody>
      </p:sp>
    </p:spTree>
    <p:extLst>
      <p:ext uri="{BB962C8B-B14F-4D97-AF65-F5344CB8AC3E}">
        <p14:creationId xmlns:p14="http://schemas.microsoft.com/office/powerpoint/2010/main" val="170936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juvenile geoduck here and are about 3-5mm in size. In aquaculture, these are typically raised in a hatchery setting until this size and are then planted out in plots like this. This economically valuable and ecologically important species faces challenges during hatchery rearing and climate and global ocean change</a:t>
            </a:r>
          </a:p>
        </p:txBody>
      </p:sp>
      <p:sp>
        <p:nvSpPr>
          <p:cNvPr id="4" name="Slide Number Placeholder 3"/>
          <p:cNvSpPr>
            <a:spLocks noGrp="1"/>
          </p:cNvSpPr>
          <p:nvPr>
            <p:ph type="sldNum" sz="quarter" idx="5"/>
          </p:nvPr>
        </p:nvSpPr>
        <p:spPr/>
        <p:txBody>
          <a:bodyPr/>
          <a:lstStyle/>
          <a:p>
            <a:fld id="{FAA44AAD-1CD0-0245-A9D1-322CB4E7E63B}" type="slidenum">
              <a:rPr lang="en-US" smtClean="0"/>
              <a:t>4</a:t>
            </a:fld>
            <a:endParaRPr lang="en-US"/>
          </a:p>
        </p:txBody>
      </p:sp>
    </p:spTree>
    <p:extLst>
      <p:ext uri="{BB962C8B-B14F-4D97-AF65-F5344CB8AC3E}">
        <p14:creationId xmlns:p14="http://schemas.microsoft.com/office/powerpoint/2010/main" val="58942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develop strategies to face these challenges, we have been working towards developing genomic resources and identifying epigenetic markers underlying beneficial traits</a:t>
            </a:r>
          </a:p>
        </p:txBody>
      </p:sp>
      <p:sp>
        <p:nvSpPr>
          <p:cNvPr id="4" name="Slide Number Placeholder 3"/>
          <p:cNvSpPr>
            <a:spLocks noGrp="1"/>
          </p:cNvSpPr>
          <p:nvPr>
            <p:ph type="sldNum" sz="quarter" idx="5"/>
          </p:nvPr>
        </p:nvSpPr>
        <p:spPr/>
        <p:txBody>
          <a:bodyPr/>
          <a:lstStyle/>
          <a:p>
            <a:fld id="{FAA44AAD-1CD0-0245-A9D1-322CB4E7E63B}" type="slidenum">
              <a:rPr lang="en-US" smtClean="0"/>
              <a:t>5</a:t>
            </a:fld>
            <a:endParaRPr lang="en-US"/>
          </a:p>
        </p:txBody>
      </p:sp>
    </p:spTree>
    <p:extLst>
      <p:ext uri="{BB962C8B-B14F-4D97-AF65-F5344CB8AC3E}">
        <p14:creationId xmlns:p14="http://schemas.microsoft.com/office/powerpoint/2010/main" val="33033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10x genomics technology of linked-reads sequencing coupled with phase genomics hi-C to assemble the geoduck genome. It consists of 18 scaffolds, almost 35K </a:t>
            </a:r>
            <a:r>
              <a:rPr lang="en-US" dirty="0" err="1"/>
              <a:t>genese</a:t>
            </a:r>
            <a:r>
              <a:rPr lang="en-US" dirty="0"/>
              <a:t>, </a:t>
            </a:r>
          </a:p>
        </p:txBody>
      </p:sp>
      <p:sp>
        <p:nvSpPr>
          <p:cNvPr id="4" name="Slide Number Placeholder 3"/>
          <p:cNvSpPr>
            <a:spLocks noGrp="1"/>
          </p:cNvSpPr>
          <p:nvPr>
            <p:ph type="sldNum" sz="quarter" idx="5"/>
          </p:nvPr>
        </p:nvSpPr>
        <p:spPr/>
        <p:txBody>
          <a:bodyPr/>
          <a:lstStyle/>
          <a:p>
            <a:fld id="{FAA44AAD-1CD0-0245-A9D1-322CB4E7E63B}" type="slidenum">
              <a:rPr lang="en-US" smtClean="0"/>
              <a:t>6</a:t>
            </a:fld>
            <a:endParaRPr lang="en-US"/>
          </a:p>
        </p:txBody>
      </p:sp>
    </p:spTree>
    <p:extLst>
      <p:ext uri="{BB962C8B-B14F-4D97-AF65-F5344CB8AC3E}">
        <p14:creationId xmlns:p14="http://schemas.microsoft.com/office/powerpoint/2010/main" val="114783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c429860a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c429860a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examined a tissue specific transcriptomes and identified thousands of long non-coding RNAs which can play a role in gene regulation. This heatmap is showing the relative transcript abundance long non-coding RNAs in different tissues and larvae</a:t>
            </a:r>
            <a:endParaRPr dirty="0"/>
          </a:p>
        </p:txBody>
      </p:sp>
    </p:spTree>
    <p:extLst>
      <p:ext uri="{BB962C8B-B14F-4D97-AF65-F5344CB8AC3E}">
        <p14:creationId xmlns:p14="http://schemas.microsoft.com/office/powerpoint/2010/main" val="20769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c429860a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c429860a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snap shot of the DNA methylation landscape of the genome which generally shows high methylation density within genes. </a:t>
            </a:r>
            <a:endParaRPr dirty="0"/>
          </a:p>
        </p:txBody>
      </p:sp>
    </p:spTree>
    <p:extLst>
      <p:ext uri="{BB962C8B-B14F-4D97-AF65-F5344CB8AC3E}">
        <p14:creationId xmlns:p14="http://schemas.microsoft.com/office/powerpoint/2010/main" val="398286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developing these genomic resources, we have also been working on identification of potential epigenetic markers that underlie beneficial traits</a:t>
            </a:r>
          </a:p>
        </p:txBody>
      </p:sp>
      <p:sp>
        <p:nvSpPr>
          <p:cNvPr id="4" name="Slide Number Placeholder 3"/>
          <p:cNvSpPr>
            <a:spLocks noGrp="1"/>
          </p:cNvSpPr>
          <p:nvPr>
            <p:ph type="sldNum" sz="quarter" idx="5"/>
          </p:nvPr>
        </p:nvSpPr>
        <p:spPr/>
        <p:txBody>
          <a:bodyPr/>
          <a:lstStyle/>
          <a:p>
            <a:fld id="{FAA44AAD-1CD0-0245-A9D1-322CB4E7E63B}" type="slidenum">
              <a:rPr lang="en-US" smtClean="0"/>
              <a:t>9</a:t>
            </a:fld>
            <a:endParaRPr lang="en-US"/>
          </a:p>
        </p:txBody>
      </p:sp>
    </p:spTree>
    <p:extLst>
      <p:ext uri="{BB962C8B-B14F-4D97-AF65-F5344CB8AC3E}">
        <p14:creationId xmlns:p14="http://schemas.microsoft.com/office/powerpoint/2010/main" val="365102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138B-60F8-824F-98B4-1B58872E2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C0B117-E6F2-9041-9C36-A004ABB96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84061-3CD3-D34C-A063-8ED6FF8CCC65}"/>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AFBBB515-6FC8-A74D-BD9E-2F2761C5C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C0F24-A157-4C40-AA2B-C62FA217B3DC}"/>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64559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6D33-6722-5A49-B088-05357E75C2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5A46C0-B391-B540-8E23-20AEB15A9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E6FBC-C3BF-6A47-9EB4-9FF1E8E3B000}"/>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38D87829-1E8B-BD4E-AE04-25BC42EFD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D7B40-A7D8-524F-B53A-D9BE84734C1B}"/>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244455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D4510-5A5A-DE48-9DAC-4B1E2BE83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B13F7-E60F-3E4C-A50E-3776691C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6E0C1-3607-F24F-ADA9-3A0DD623FB90}"/>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A38698DD-717D-B542-BB40-045CF4934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A1FAD-37B1-0B4D-85EF-3CAE9DD6574A}"/>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437944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0"/>
        <p:cNvGrpSpPr/>
        <p:nvPr/>
      </p:nvGrpSpPr>
      <p:grpSpPr>
        <a:xfrm>
          <a:off x="0" y="0"/>
          <a:ext cx="0" cy="0"/>
          <a:chOff x="0" y="0"/>
          <a:chExt cx="0" cy="0"/>
        </a:xfrm>
      </p:grpSpPr>
      <p:sp>
        <p:nvSpPr>
          <p:cNvPr id="81" name="Google Shape;81;g7c429860ab_0_76"/>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g7c429860ab_0_76"/>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3" name="Google Shape;83;g7c429860ab_0_7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321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187-683F-3547-9717-8D9112E59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3E8395-BCA0-A049-B7A3-8518545CB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DB2EA-87F6-AB46-8154-700F4FAC5BC9}"/>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F995326D-32E5-104D-B061-D0BA90902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5C077-879C-7440-97CB-A750A483E684}"/>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227264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3DC0-76D7-A047-8BB4-6BA9035BB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7B285-C497-4145-90CB-D52975F713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49D8A-ACF3-C440-BD48-5A2C1DA0927F}"/>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7E069FA2-25E6-E84D-98AB-28FE48ABF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C3794-67FF-2B4E-B4A5-F870E70D9253}"/>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414213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329-AF7E-814F-BF0C-7DDCF07CF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1268B-AE01-5249-B92B-B197A1F9B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44207F-B837-154A-ADA3-1DC0EB09B4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61158-7520-BB4E-86ED-1EBC7D999DC3}"/>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6" name="Footer Placeholder 5">
            <a:extLst>
              <a:ext uri="{FF2B5EF4-FFF2-40B4-BE49-F238E27FC236}">
                <a16:creationId xmlns:a16="http://schemas.microsoft.com/office/drawing/2014/main" id="{261D3D22-B513-254B-805D-74B485790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F6C4A-BB24-1540-99AE-E376F92D4AC2}"/>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62081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8D0F-9DFE-034B-A82C-3EB2850D0E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76AC30-37BB-7A4A-8760-F73B74C9E8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B23BE8-C078-5F41-B256-74ED8A1DEE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4670D1-5642-1248-AA7A-A2A1B4D3F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D0EC1-E527-DE41-A3FA-E1EB9D6E5C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EDEA65-347B-C443-AA9E-A1D2A431C8A0}"/>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8" name="Footer Placeholder 7">
            <a:extLst>
              <a:ext uri="{FF2B5EF4-FFF2-40B4-BE49-F238E27FC236}">
                <a16:creationId xmlns:a16="http://schemas.microsoft.com/office/drawing/2014/main" id="{317F1D8C-7C33-2448-8223-DFB524E43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BF97AF-799B-3C4E-BF0B-8A60A8538A53}"/>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03336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A1C4-8443-8F46-B194-8C9EFEEFF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3F0E4A-EE94-594C-83F8-06A39B94E57E}"/>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4" name="Footer Placeholder 3">
            <a:extLst>
              <a:ext uri="{FF2B5EF4-FFF2-40B4-BE49-F238E27FC236}">
                <a16:creationId xmlns:a16="http://schemas.microsoft.com/office/drawing/2014/main" id="{9C234FCD-CC06-694E-B499-720247814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065E5F-9E82-A44D-AFA1-B486E1F5B944}"/>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6439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F570E-3216-DE4C-839F-FBE712AFF888}"/>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3" name="Footer Placeholder 2">
            <a:extLst>
              <a:ext uri="{FF2B5EF4-FFF2-40B4-BE49-F238E27FC236}">
                <a16:creationId xmlns:a16="http://schemas.microsoft.com/office/drawing/2014/main" id="{9ED2FA9C-7F31-4644-BA12-7D4B511EBE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C89BA7-A89F-BF4A-AF95-18BEA7CA4E7E}"/>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42041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9371-DDED-A64A-9AB4-45D5F94D3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04BF8-AA78-F74D-B887-524E40B7F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409DDC-717C-AA4A-BE33-460903FF7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324CF-83F3-5C48-94CA-0EF0C7C81C0C}"/>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6" name="Footer Placeholder 5">
            <a:extLst>
              <a:ext uri="{FF2B5EF4-FFF2-40B4-BE49-F238E27FC236}">
                <a16:creationId xmlns:a16="http://schemas.microsoft.com/office/drawing/2014/main" id="{C0048CEA-2806-344D-958B-E18E255BA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0ACF1-4387-5E42-B98A-B7B838E68E41}"/>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67952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A822-164E-744F-B09C-74BBDCB4A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5B768A-A80F-0341-82E7-3F11174F4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3A6800-B10D-1F42-B000-80838789D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06AB1-14EB-7645-BA03-4ED69D9B282B}"/>
              </a:ext>
            </a:extLst>
          </p:cNvPr>
          <p:cNvSpPr>
            <a:spLocks noGrp="1"/>
          </p:cNvSpPr>
          <p:nvPr>
            <p:ph type="dt" sz="half" idx="10"/>
          </p:nvPr>
        </p:nvSpPr>
        <p:spPr/>
        <p:txBody>
          <a:bodyPr/>
          <a:lstStyle/>
          <a:p>
            <a:fld id="{3603E252-27B4-F444-B7B9-551F92BF49D8}" type="datetimeFigureOut">
              <a:rPr lang="en-US" smtClean="0"/>
              <a:t>1/10/20</a:t>
            </a:fld>
            <a:endParaRPr lang="en-US"/>
          </a:p>
        </p:txBody>
      </p:sp>
      <p:sp>
        <p:nvSpPr>
          <p:cNvPr id="6" name="Footer Placeholder 5">
            <a:extLst>
              <a:ext uri="{FF2B5EF4-FFF2-40B4-BE49-F238E27FC236}">
                <a16:creationId xmlns:a16="http://schemas.microsoft.com/office/drawing/2014/main" id="{021C72AA-660A-484D-BF8D-FBF12C8D8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43035-7385-1349-AFC0-AAB133230000}"/>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83650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8DE5B-A2B3-B54B-8DDB-71C0D9CDF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1B7178-D917-F444-95FA-10CC80124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1C2EA-564F-9347-9BF0-69AD3551F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3E252-27B4-F444-B7B9-551F92BF49D8}" type="datetimeFigureOut">
              <a:rPr lang="en-US" smtClean="0"/>
              <a:t>1/10/20</a:t>
            </a:fld>
            <a:endParaRPr lang="en-US"/>
          </a:p>
        </p:txBody>
      </p:sp>
      <p:sp>
        <p:nvSpPr>
          <p:cNvPr id="5" name="Footer Placeholder 4">
            <a:extLst>
              <a:ext uri="{FF2B5EF4-FFF2-40B4-BE49-F238E27FC236}">
                <a16:creationId xmlns:a16="http://schemas.microsoft.com/office/drawing/2014/main" id="{CFEFECFA-9091-C14A-B4B0-A5B3451DE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1A0E9-4D62-A04B-9B5A-95FF457D7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4D92B-3F1F-C942-A24D-454D45EAC148}" type="slidenum">
              <a:rPr lang="en-US" smtClean="0"/>
              <a:t>‹#›</a:t>
            </a:fld>
            <a:endParaRPr lang="en-US"/>
          </a:p>
        </p:txBody>
      </p:sp>
    </p:spTree>
    <p:extLst>
      <p:ext uri="{BB962C8B-B14F-4D97-AF65-F5344CB8AC3E}">
        <p14:creationId xmlns:p14="http://schemas.microsoft.com/office/powerpoint/2010/main" val="28760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8.wdp"/><Relationship Id="rId5" Type="http://schemas.microsoft.com/office/2007/relationships/hdphoto" Target="../media/hdphoto2.wdp"/><Relationship Id="rId10" Type="http://schemas.microsoft.com/office/2007/relationships/hdphoto" Target="../media/hdphoto7.wdp"/><Relationship Id="rId4" Type="http://schemas.microsoft.com/office/2007/relationships/hdphoto" Target="../media/hdphoto1.wdp"/><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42BE-63D0-5644-8DD2-9653BF5F94F5}"/>
              </a:ext>
            </a:extLst>
          </p:cNvPr>
          <p:cNvSpPr>
            <a:spLocks noGrp="1"/>
          </p:cNvSpPr>
          <p:nvPr>
            <p:ph type="ctrTitle"/>
          </p:nvPr>
        </p:nvSpPr>
        <p:spPr>
          <a:xfrm>
            <a:off x="281492" y="987612"/>
            <a:ext cx="11707308" cy="1826708"/>
          </a:xfrm>
        </p:spPr>
        <p:txBody>
          <a:bodyPr>
            <a:normAutofit fontScale="90000"/>
          </a:bodyPr>
          <a:lstStyle/>
          <a:p>
            <a:r>
              <a:rPr lang="en-US" dirty="0">
                <a:latin typeface="Arial" panose="020B0604020202020204" pitchFamily="34" charset="0"/>
                <a:cs typeface="Arial" panose="020B0604020202020204" pitchFamily="34" charset="0"/>
              </a:rPr>
              <a:t>Influence of ocean acidification on DNA methylation patterns in geoduck</a:t>
            </a:r>
          </a:p>
        </p:txBody>
      </p:sp>
      <p:pic>
        <p:nvPicPr>
          <p:cNvPr id="5" name="Picture 2" descr="Image result for university of washington">
            <a:extLst>
              <a:ext uri="{FF2B5EF4-FFF2-40B4-BE49-F238E27FC236}">
                <a16:creationId xmlns:a16="http://schemas.microsoft.com/office/drawing/2014/main" id="{AFF706DF-84B9-6843-8FAC-228E80552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12" y="3828583"/>
            <a:ext cx="2136493" cy="1048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escience uw data science fellow">
            <a:extLst>
              <a:ext uri="{FF2B5EF4-FFF2-40B4-BE49-F238E27FC236}">
                <a16:creationId xmlns:a16="http://schemas.microsoft.com/office/drawing/2014/main" id="{C308E59E-01FE-8F4B-B8DF-FF1CE3F52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6736" y="3667829"/>
            <a:ext cx="1431985" cy="1208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FAR">
            <a:extLst>
              <a:ext uri="{FF2B5EF4-FFF2-40B4-BE49-F238E27FC236}">
                <a16:creationId xmlns:a16="http://schemas.microsoft.com/office/drawing/2014/main" id="{A926FC55-CF74-8342-806B-64EA54D12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8258" y="5902969"/>
            <a:ext cx="2972462" cy="855385"/>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a:extLst>
              <a:ext uri="{FF2B5EF4-FFF2-40B4-BE49-F238E27FC236}">
                <a16:creationId xmlns:a16="http://schemas.microsoft.com/office/drawing/2014/main" id="{A8B9C4E1-632C-684E-858E-D84D5DB9F8C4}"/>
              </a:ext>
            </a:extLst>
          </p:cNvPr>
          <p:cNvSpPr>
            <a:spLocks noGrp="1"/>
          </p:cNvSpPr>
          <p:nvPr>
            <p:ph type="subTitle" idx="1"/>
          </p:nvPr>
        </p:nvSpPr>
        <p:spPr>
          <a:xfrm>
            <a:off x="1524000" y="3602037"/>
            <a:ext cx="9144000" cy="2814261"/>
          </a:xfrm>
        </p:spPr>
        <p:txBody>
          <a:bodyPr>
            <a:normAutofit/>
          </a:bodyPr>
          <a:lstStyle/>
          <a:p>
            <a:pPr>
              <a:spcAft>
                <a:spcPts val="1200"/>
              </a:spcAft>
            </a:pPr>
            <a:r>
              <a:rPr lang="en-US" sz="2800" b="1" dirty="0">
                <a:latin typeface="Arial" panose="020B0604020202020204" pitchFamily="34" charset="0"/>
                <a:cs typeface="Arial" panose="020B0604020202020204" pitchFamily="34" charset="0"/>
              </a:rPr>
              <a:t>Shelly Trigg, Ph.D.</a:t>
            </a:r>
          </a:p>
          <a:p>
            <a:pPr>
              <a:lnSpc>
                <a:spcPct val="100000"/>
              </a:lnSpc>
              <a:spcBef>
                <a:spcPts val="0"/>
              </a:spcBef>
            </a:pPr>
            <a:r>
              <a:rPr lang="en-US" dirty="0">
                <a:latin typeface="Arial" panose="020B0604020202020204" pitchFamily="34" charset="0"/>
                <a:cs typeface="Arial" panose="020B0604020202020204" pitchFamily="34" charset="0"/>
              </a:rPr>
              <a:t>School of Aquatic and Fishery Sciences</a:t>
            </a:r>
          </a:p>
          <a:p>
            <a:pPr>
              <a:lnSpc>
                <a:spcPct val="100000"/>
              </a:lnSpc>
              <a:spcBef>
                <a:spcPts val="0"/>
              </a:spcBef>
            </a:pPr>
            <a:r>
              <a:rPr lang="en-US" dirty="0">
                <a:latin typeface="Arial" panose="020B0604020202020204" pitchFamily="34" charset="0"/>
                <a:cs typeface="Arial" panose="020B0604020202020204" pitchFamily="34" charset="0"/>
              </a:rPr>
              <a:t>University of Washington</a:t>
            </a:r>
          </a:p>
        </p:txBody>
      </p:sp>
      <p:pic>
        <p:nvPicPr>
          <p:cNvPr id="1026" name="Picture 2" descr="Image result for noaa logo">
            <a:extLst>
              <a:ext uri="{FF2B5EF4-FFF2-40B4-BE49-F238E27FC236}">
                <a16:creationId xmlns:a16="http://schemas.microsoft.com/office/drawing/2014/main" id="{7CA462DD-0071-E94A-9D38-C1592400ED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4216" y="5761736"/>
            <a:ext cx="1096264" cy="109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5CD896-7A6E-244E-912C-E3C27110195B}"/>
              </a:ext>
            </a:extLst>
          </p:cNvPr>
          <p:cNvSpPr txBox="1"/>
          <p:nvPr/>
        </p:nvSpPr>
        <p:spPr>
          <a:xfrm>
            <a:off x="253522" y="5315755"/>
            <a:ext cx="7010400" cy="923330"/>
          </a:xfrm>
          <a:prstGeom prst="rect">
            <a:avLst/>
          </a:prstGeom>
          <a:noFill/>
        </p:spPr>
        <p:txBody>
          <a:bodyPr wrap="square" rtlCol="0">
            <a:spAutoFit/>
          </a:bodyPr>
          <a:lstStyle/>
          <a:p>
            <a:r>
              <a:rPr lang="en-US" dirty="0"/>
              <a:t>Collaborators: Putnam HM, </a:t>
            </a:r>
            <a:r>
              <a:rPr lang="en-US" dirty="0" err="1"/>
              <a:t>Liachko</a:t>
            </a:r>
            <a:r>
              <a:rPr lang="en-US" dirty="0"/>
              <a:t> I, Lawley C, White SJ, Spencer L, </a:t>
            </a:r>
            <a:r>
              <a:rPr lang="en-US" dirty="0" err="1"/>
              <a:t>Vadopalas</a:t>
            </a:r>
            <a:r>
              <a:rPr lang="en-US" dirty="0"/>
              <a:t> B, Natarajan A, Hetzel J, Jaeger E, </a:t>
            </a:r>
            <a:r>
              <a:rPr lang="en-US" dirty="0" err="1"/>
              <a:t>Soohoo</a:t>
            </a:r>
            <a:r>
              <a:rPr lang="en-US" dirty="0"/>
              <a:t> J, Goetz FW,  Gallardo-</a:t>
            </a:r>
            <a:r>
              <a:rPr lang="en-US" dirty="0" err="1"/>
              <a:t>Escárate</a:t>
            </a:r>
            <a:r>
              <a:rPr lang="en-US" dirty="0"/>
              <a:t> C, Roberts SB</a:t>
            </a:r>
          </a:p>
        </p:txBody>
      </p:sp>
    </p:spTree>
    <p:extLst>
      <p:ext uri="{BB962C8B-B14F-4D97-AF65-F5344CB8AC3E}">
        <p14:creationId xmlns:p14="http://schemas.microsoft.com/office/powerpoint/2010/main" val="135446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7BDD1F0-4966-F641-8D8D-CFE29CB6C19A}"/>
              </a:ext>
            </a:extLst>
          </p:cNvPr>
          <p:cNvSpPr/>
          <p:nvPr/>
        </p:nvSpPr>
        <p:spPr>
          <a:xfrm>
            <a:off x="5852161" y="2704699"/>
            <a:ext cx="3137836" cy="384048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6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61D6-CA62-5545-AC22-54271919DE4B}"/>
              </a:ext>
            </a:extLst>
          </p:cNvPr>
          <p:cNvSpPr>
            <a:spLocks noGrp="1"/>
          </p:cNvSpPr>
          <p:nvPr>
            <p:ph type="title"/>
          </p:nvPr>
        </p:nvSpPr>
        <p:spPr>
          <a:xfrm>
            <a:off x="419384" y="351857"/>
            <a:ext cx="11521414" cy="1325563"/>
          </a:xfrm>
        </p:spPr>
        <p:txBody>
          <a:bodyPr/>
          <a:lstStyle/>
          <a:p>
            <a:r>
              <a:rPr lang="en-US" dirty="0"/>
              <a:t>Altering early life environment pH</a:t>
            </a:r>
          </a:p>
        </p:txBody>
      </p:sp>
      <p:grpSp>
        <p:nvGrpSpPr>
          <p:cNvPr id="16" name="Group 15">
            <a:extLst>
              <a:ext uri="{FF2B5EF4-FFF2-40B4-BE49-F238E27FC236}">
                <a16:creationId xmlns:a16="http://schemas.microsoft.com/office/drawing/2014/main" id="{D6BBA3A0-791B-B34E-97E0-1F5D1714C5D5}"/>
              </a:ext>
            </a:extLst>
          </p:cNvPr>
          <p:cNvGrpSpPr/>
          <p:nvPr/>
        </p:nvGrpSpPr>
        <p:grpSpPr>
          <a:xfrm>
            <a:off x="2860422" y="5665955"/>
            <a:ext cx="7448018" cy="483173"/>
            <a:chOff x="1350598" y="4733378"/>
            <a:chExt cx="7448018" cy="483173"/>
          </a:xfrm>
        </p:grpSpPr>
        <p:cxnSp>
          <p:nvCxnSpPr>
            <p:cNvPr id="5" name="Straight Connector 4">
              <a:extLst>
                <a:ext uri="{FF2B5EF4-FFF2-40B4-BE49-F238E27FC236}">
                  <a16:creationId xmlns:a16="http://schemas.microsoft.com/office/drawing/2014/main" id="{1C041855-4C32-C743-977B-1A3ECDC668FE}"/>
                </a:ext>
              </a:extLst>
            </p:cNvPr>
            <p:cNvCxnSpPr>
              <a:cxnSpLocks/>
            </p:cNvCxnSpPr>
            <p:nvPr/>
          </p:nvCxnSpPr>
          <p:spPr>
            <a:xfrm flipV="1">
              <a:off x="1492624" y="4823514"/>
              <a:ext cx="7305992" cy="3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C44A4E-C134-214F-99F5-A65D70F3917B}"/>
                </a:ext>
              </a:extLst>
            </p:cNvPr>
            <p:cNvSpPr txBox="1"/>
            <p:nvPr/>
          </p:nvSpPr>
          <p:spPr>
            <a:xfrm>
              <a:off x="1350598" y="490877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0" name="TextBox 9">
              <a:extLst>
                <a:ext uri="{FF2B5EF4-FFF2-40B4-BE49-F238E27FC236}">
                  <a16:creationId xmlns:a16="http://schemas.microsoft.com/office/drawing/2014/main" id="{0F8F064F-E7ED-C842-A881-8648D8601F56}"/>
                </a:ext>
              </a:extLst>
            </p:cNvPr>
            <p:cNvSpPr txBox="1"/>
            <p:nvPr/>
          </p:nvSpPr>
          <p:spPr>
            <a:xfrm>
              <a:off x="7152331" y="4902838"/>
              <a:ext cx="48282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135</a:t>
              </a:r>
            </a:p>
          </p:txBody>
        </p:sp>
        <p:sp>
          <p:nvSpPr>
            <p:cNvPr id="11" name="TextBox 10">
              <a:extLst>
                <a:ext uri="{FF2B5EF4-FFF2-40B4-BE49-F238E27FC236}">
                  <a16:creationId xmlns:a16="http://schemas.microsoft.com/office/drawing/2014/main" id="{A9B21286-F0ED-F645-8214-4F6C1E305B0A}"/>
                </a:ext>
              </a:extLst>
            </p:cNvPr>
            <p:cNvSpPr txBox="1"/>
            <p:nvPr/>
          </p:nvSpPr>
          <p:spPr>
            <a:xfrm>
              <a:off x="1754659" y="490877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10</a:t>
              </a:r>
            </a:p>
          </p:txBody>
        </p:sp>
        <p:sp>
          <p:nvSpPr>
            <p:cNvPr id="12" name="TextBox 11">
              <a:extLst>
                <a:ext uri="{FF2B5EF4-FFF2-40B4-BE49-F238E27FC236}">
                  <a16:creationId xmlns:a16="http://schemas.microsoft.com/office/drawing/2014/main" id="{D12DDA97-7E74-254B-9141-DEC5D5CE6A36}"/>
                </a:ext>
              </a:extLst>
            </p:cNvPr>
            <p:cNvSpPr txBox="1"/>
            <p:nvPr/>
          </p:nvSpPr>
          <p:spPr>
            <a:xfrm>
              <a:off x="2529690" y="490877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23</a:t>
              </a:r>
            </a:p>
          </p:txBody>
        </p:sp>
        <p:cxnSp>
          <p:nvCxnSpPr>
            <p:cNvPr id="13" name="Straight Connector 12">
              <a:extLst>
                <a:ext uri="{FF2B5EF4-FFF2-40B4-BE49-F238E27FC236}">
                  <a16:creationId xmlns:a16="http://schemas.microsoft.com/office/drawing/2014/main" id="{844F4267-C225-994C-9525-A8A552008DD0}"/>
                </a:ext>
              </a:extLst>
            </p:cNvPr>
            <p:cNvCxnSpPr>
              <a:cxnSpLocks/>
            </p:cNvCxnSpPr>
            <p:nvPr/>
          </p:nvCxnSpPr>
          <p:spPr>
            <a:xfrm flipV="1">
              <a:off x="1495802" y="4738255"/>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2A7580-802E-C94C-AF81-874F0D0D10D5}"/>
                </a:ext>
              </a:extLst>
            </p:cNvPr>
            <p:cNvCxnSpPr>
              <a:cxnSpLocks/>
            </p:cNvCxnSpPr>
            <p:nvPr/>
          </p:nvCxnSpPr>
          <p:spPr>
            <a:xfrm flipV="1">
              <a:off x="1954039" y="4733378"/>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C4FD72-3321-8344-B3BA-1671597DFE8A}"/>
                </a:ext>
              </a:extLst>
            </p:cNvPr>
            <p:cNvCxnSpPr>
              <a:cxnSpLocks/>
            </p:cNvCxnSpPr>
            <p:nvPr/>
          </p:nvCxnSpPr>
          <p:spPr>
            <a:xfrm flipV="1">
              <a:off x="2713970" y="4733378"/>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FCEA97-C1A5-AA4C-B4FE-F0288A968213}"/>
                </a:ext>
              </a:extLst>
            </p:cNvPr>
            <p:cNvCxnSpPr>
              <a:cxnSpLocks/>
            </p:cNvCxnSpPr>
            <p:nvPr/>
          </p:nvCxnSpPr>
          <p:spPr>
            <a:xfrm flipV="1">
              <a:off x="7393743" y="4742234"/>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FD85B497-4332-8B40-AE94-A8D6072C2B5A}"/>
              </a:ext>
            </a:extLst>
          </p:cNvPr>
          <p:cNvSpPr txBox="1"/>
          <p:nvPr/>
        </p:nvSpPr>
        <p:spPr>
          <a:xfrm>
            <a:off x="5349424" y="6194983"/>
            <a:ext cx="625492" cy="369332"/>
          </a:xfrm>
          <a:prstGeom prst="rect">
            <a:avLst/>
          </a:prstGeom>
          <a:noFill/>
        </p:spPr>
        <p:txBody>
          <a:bodyPr wrap="none" rtlCol="0">
            <a:spAutoFit/>
          </a:bodyPr>
          <a:lstStyle/>
          <a:p>
            <a:r>
              <a:rPr lang="en-US" dirty="0"/>
              <a:t>Days</a:t>
            </a:r>
          </a:p>
        </p:txBody>
      </p:sp>
      <p:cxnSp>
        <p:nvCxnSpPr>
          <p:cNvPr id="27" name="Straight Connector 26">
            <a:extLst>
              <a:ext uri="{FF2B5EF4-FFF2-40B4-BE49-F238E27FC236}">
                <a16:creationId xmlns:a16="http://schemas.microsoft.com/office/drawing/2014/main" id="{3BC1FAD5-EB8D-D44E-BDBD-10446A61A367}"/>
              </a:ext>
            </a:extLst>
          </p:cNvPr>
          <p:cNvCxnSpPr>
            <a:cxnSpLocks/>
          </p:cNvCxnSpPr>
          <p:nvPr/>
        </p:nvCxnSpPr>
        <p:spPr>
          <a:xfrm flipV="1">
            <a:off x="10308440" y="5674811"/>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781870-5735-4C44-BDC4-D9550F669336}"/>
              </a:ext>
            </a:extLst>
          </p:cNvPr>
          <p:cNvSpPr txBox="1"/>
          <p:nvPr/>
        </p:nvSpPr>
        <p:spPr>
          <a:xfrm>
            <a:off x="10036645" y="5827049"/>
            <a:ext cx="48282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145</a:t>
            </a:r>
          </a:p>
        </p:txBody>
      </p:sp>
      <p:sp>
        <p:nvSpPr>
          <p:cNvPr id="30" name="Rectangle 29">
            <a:extLst>
              <a:ext uri="{FF2B5EF4-FFF2-40B4-BE49-F238E27FC236}">
                <a16:creationId xmlns:a16="http://schemas.microsoft.com/office/drawing/2014/main" id="{52EDDFE9-609A-B442-AC90-81B384BEF1D3}"/>
              </a:ext>
            </a:extLst>
          </p:cNvPr>
          <p:cNvSpPr/>
          <p:nvPr/>
        </p:nvSpPr>
        <p:spPr>
          <a:xfrm>
            <a:off x="8887612" y="2020688"/>
            <a:ext cx="1397429" cy="3653825"/>
          </a:xfrm>
          <a:prstGeom prst="rect">
            <a:avLst/>
          </a:prstGeom>
          <a:solidFill>
            <a:srgbClr val="FF3404">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F7E3F3-A739-9C4F-9A18-5304CC21116A}"/>
              </a:ext>
            </a:extLst>
          </p:cNvPr>
          <p:cNvSpPr txBox="1"/>
          <p:nvPr/>
        </p:nvSpPr>
        <p:spPr>
          <a:xfrm>
            <a:off x="3110775" y="1985525"/>
            <a:ext cx="1074292" cy="646331"/>
          </a:xfrm>
          <a:prstGeom prst="rect">
            <a:avLst/>
          </a:prstGeom>
          <a:noFill/>
        </p:spPr>
        <p:txBody>
          <a:bodyPr wrap="square" rtlCol="0">
            <a:spAutoFit/>
          </a:bodyPr>
          <a:lstStyle/>
          <a:p>
            <a:pPr algn="ctr"/>
            <a:r>
              <a:rPr lang="en-US" b="1" dirty="0"/>
              <a:t>Initial Exposure</a:t>
            </a:r>
          </a:p>
        </p:txBody>
      </p:sp>
      <p:sp>
        <p:nvSpPr>
          <p:cNvPr id="4" name="TextBox 3">
            <a:extLst>
              <a:ext uri="{FF2B5EF4-FFF2-40B4-BE49-F238E27FC236}">
                <a16:creationId xmlns:a16="http://schemas.microsoft.com/office/drawing/2014/main" id="{ED186AFB-BD1D-4D4C-B70E-929A92F4CC99}"/>
              </a:ext>
            </a:extLst>
          </p:cNvPr>
          <p:cNvSpPr txBox="1"/>
          <p:nvPr/>
        </p:nvSpPr>
        <p:spPr>
          <a:xfrm>
            <a:off x="3212373" y="4177164"/>
            <a:ext cx="823389" cy="1415772"/>
          </a:xfrm>
          <a:prstGeom prst="rect">
            <a:avLst/>
          </a:prstGeom>
          <a:noFill/>
          <a:ln w="38100">
            <a:solidFill>
              <a:srgbClr val="FFC000"/>
            </a:solidFill>
          </a:ln>
        </p:spPr>
        <p:txBody>
          <a:bodyPr wrap="square" rtlCol="0">
            <a:spAutoFit/>
          </a:bodyPr>
          <a:lstStyle/>
          <a:p>
            <a:r>
              <a:rPr lang="en-US" sz="1400" dirty="0"/>
              <a:t>Low pH</a:t>
            </a:r>
          </a:p>
          <a:p>
            <a:endParaRPr lang="en-US" dirty="0"/>
          </a:p>
          <a:p>
            <a:endParaRPr lang="en-US" dirty="0"/>
          </a:p>
          <a:p>
            <a:endParaRPr lang="en-US" dirty="0"/>
          </a:p>
          <a:p>
            <a:r>
              <a:rPr lang="en-US" dirty="0"/>
              <a:t> </a:t>
            </a:r>
          </a:p>
        </p:txBody>
      </p:sp>
      <p:sp>
        <p:nvSpPr>
          <p:cNvPr id="29" name="TextBox 28">
            <a:extLst>
              <a:ext uri="{FF2B5EF4-FFF2-40B4-BE49-F238E27FC236}">
                <a16:creationId xmlns:a16="http://schemas.microsoft.com/office/drawing/2014/main" id="{8EF9ECD3-D7B8-0F4B-8ADD-B5F0A0E697A9}"/>
              </a:ext>
            </a:extLst>
          </p:cNvPr>
          <p:cNvSpPr txBox="1"/>
          <p:nvPr/>
        </p:nvSpPr>
        <p:spPr>
          <a:xfrm>
            <a:off x="3224388" y="2702033"/>
            <a:ext cx="811376" cy="1384995"/>
          </a:xfrm>
          <a:prstGeom prst="rect">
            <a:avLst/>
          </a:prstGeom>
          <a:noFill/>
          <a:ln w="28575">
            <a:solidFill>
              <a:srgbClr val="009193"/>
            </a:solidFill>
          </a:ln>
        </p:spPr>
        <p:txBody>
          <a:bodyPr wrap="none" rtlCol="0">
            <a:spAutoFit/>
          </a:bodyPr>
          <a:lstStyle/>
          <a:p>
            <a:r>
              <a:rPr lang="en-US" sz="1400" dirty="0"/>
              <a:t>Ambient</a:t>
            </a:r>
          </a:p>
          <a:p>
            <a:endParaRPr lang="en-US" sz="1400" dirty="0"/>
          </a:p>
          <a:p>
            <a:endParaRPr lang="en-US" sz="1400" dirty="0"/>
          </a:p>
          <a:p>
            <a:endParaRPr lang="en-US" sz="1400" dirty="0"/>
          </a:p>
          <a:p>
            <a:endParaRPr lang="en-US" sz="1400" dirty="0"/>
          </a:p>
          <a:p>
            <a:endParaRPr lang="en-US" sz="1400" dirty="0"/>
          </a:p>
        </p:txBody>
      </p:sp>
      <p:sp>
        <p:nvSpPr>
          <p:cNvPr id="31" name="TextBox 30">
            <a:extLst>
              <a:ext uri="{FF2B5EF4-FFF2-40B4-BE49-F238E27FC236}">
                <a16:creationId xmlns:a16="http://schemas.microsoft.com/office/drawing/2014/main" id="{6A3766EB-2DD0-F742-A584-2B14FF2DD2C6}"/>
              </a:ext>
            </a:extLst>
          </p:cNvPr>
          <p:cNvSpPr txBox="1"/>
          <p:nvPr/>
        </p:nvSpPr>
        <p:spPr>
          <a:xfrm>
            <a:off x="6096000" y="1985524"/>
            <a:ext cx="1074292" cy="646331"/>
          </a:xfrm>
          <a:prstGeom prst="rect">
            <a:avLst/>
          </a:prstGeom>
          <a:noFill/>
        </p:spPr>
        <p:txBody>
          <a:bodyPr wrap="square" rtlCol="0">
            <a:spAutoFit/>
          </a:bodyPr>
          <a:lstStyle/>
          <a:p>
            <a:pPr algn="ctr"/>
            <a:r>
              <a:rPr lang="en-US" b="1" dirty="0"/>
              <a:t>Common </a:t>
            </a:r>
          </a:p>
          <a:p>
            <a:pPr algn="ctr"/>
            <a:r>
              <a:rPr lang="en-US" b="1" dirty="0"/>
              <a:t>Garden</a:t>
            </a:r>
          </a:p>
        </p:txBody>
      </p:sp>
      <p:sp>
        <p:nvSpPr>
          <p:cNvPr id="33" name="TextBox 32">
            <a:extLst>
              <a:ext uri="{FF2B5EF4-FFF2-40B4-BE49-F238E27FC236}">
                <a16:creationId xmlns:a16="http://schemas.microsoft.com/office/drawing/2014/main" id="{C2FD4F02-54A5-F941-8371-AC62F7D6D20C}"/>
              </a:ext>
            </a:extLst>
          </p:cNvPr>
          <p:cNvSpPr txBox="1"/>
          <p:nvPr/>
        </p:nvSpPr>
        <p:spPr>
          <a:xfrm>
            <a:off x="9053266" y="1985524"/>
            <a:ext cx="1255167" cy="646331"/>
          </a:xfrm>
          <a:prstGeom prst="rect">
            <a:avLst/>
          </a:prstGeom>
          <a:noFill/>
        </p:spPr>
        <p:txBody>
          <a:bodyPr wrap="square" rtlCol="0">
            <a:spAutoFit/>
          </a:bodyPr>
          <a:lstStyle/>
          <a:p>
            <a:pPr algn="ctr"/>
            <a:r>
              <a:rPr lang="en-US" b="1" dirty="0"/>
              <a:t>Secondary Exposure</a:t>
            </a:r>
          </a:p>
        </p:txBody>
      </p:sp>
      <p:sp>
        <p:nvSpPr>
          <p:cNvPr id="14" name="TextBox 13">
            <a:extLst>
              <a:ext uri="{FF2B5EF4-FFF2-40B4-BE49-F238E27FC236}">
                <a16:creationId xmlns:a16="http://schemas.microsoft.com/office/drawing/2014/main" id="{FBB656AC-0A48-3246-8993-63497E2D611C}"/>
              </a:ext>
            </a:extLst>
          </p:cNvPr>
          <p:cNvSpPr txBox="1"/>
          <p:nvPr/>
        </p:nvSpPr>
        <p:spPr>
          <a:xfrm>
            <a:off x="333995" y="3003517"/>
            <a:ext cx="1416426" cy="646331"/>
          </a:xfrm>
          <a:prstGeom prst="rect">
            <a:avLst/>
          </a:prstGeom>
          <a:noFill/>
        </p:spPr>
        <p:txBody>
          <a:bodyPr wrap="square" rtlCol="0">
            <a:spAutoFit/>
          </a:bodyPr>
          <a:lstStyle/>
          <a:p>
            <a:pPr algn="ctr"/>
            <a:r>
              <a:rPr lang="en-US" dirty="0"/>
              <a:t>3 month old juveniles</a:t>
            </a:r>
          </a:p>
        </p:txBody>
      </p:sp>
      <p:pic>
        <p:nvPicPr>
          <p:cNvPr id="15" name="Picture 14">
            <a:extLst>
              <a:ext uri="{FF2B5EF4-FFF2-40B4-BE49-F238E27FC236}">
                <a16:creationId xmlns:a16="http://schemas.microsoft.com/office/drawing/2014/main" id="{096050BD-7EF5-8B4E-92B9-81620D5BA4D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83309" y="3875500"/>
            <a:ext cx="321298" cy="908228"/>
          </a:xfrm>
          <a:prstGeom prst="rect">
            <a:avLst/>
          </a:prstGeom>
        </p:spPr>
      </p:pic>
      <p:pic>
        <p:nvPicPr>
          <p:cNvPr id="40" name="Picture 39">
            <a:extLst>
              <a:ext uri="{FF2B5EF4-FFF2-40B4-BE49-F238E27FC236}">
                <a16:creationId xmlns:a16="http://schemas.microsoft.com/office/drawing/2014/main" id="{136C548C-D575-4846-8D3C-FC10D318284B}"/>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5">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3478100" y="3020217"/>
            <a:ext cx="321298" cy="908228"/>
          </a:xfrm>
          <a:prstGeom prst="rect">
            <a:avLst/>
          </a:prstGeom>
        </p:spPr>
      </p:pic>
      <p:pic>
        <p:nvPicPr>
          <p:cNvPr id="41" name="Picture 40">
            <a:extLst>
              <a:ext uri="{FF2B5EF4-FFF2-40B4-BE49-F238E27FC236}">
                <a16:creationId xmlns:a16="http://schemas.microsoft.com/office/drawing/2014/main" id="{6E82ECAE-BAD2-5C4F-8758-87AA58ADBEC8}"/>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4">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3495710" y="4489080"/>
            <a:ext cx="321298" cy="908228"/>
          </a:xfrm>
          <a:prstGeom prst="rect">
            <a:avLst/>
          </a:prstGeom>
        </p:spPr>
      </p:pic>
      <p:sp>
        <p:nvSpPr>
          <p:cNvPr id="43" name="Rectangle 42">
            <a:extLst>
              <a:ext uri="{FF2B5EF4-FFF2-40B4-BE49-F238E27FC236}">
                <a16:creationId xmlns:a16="http://schemas.microsoft.com/office/drawing/2014/main" id="{98D2D00C-3597-3D4A-B223-ABF8D67509C2}"/>
              </a:ext>
            </a:extLst>
          </p:cNvPr>
          <p:cNvSpPr/>
          <p:nvPr/>
        </p:nvSpPr>
        <p:spPr>
          <a:xfrm>
            <a:off x="2986593" y="2025863"/>
            <a:ext cx="1228784" cy="3653825"/>
          </a:xfrm>
          <a:prstGeom prst="rect">
            <a:avLst/>
          </a:prstGeom>
          <a:solidFill>
            <a:schemeClr val="accent4">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8E4BDD-866A-7642-AE88-7DE3F17AE2F7}"/>
              </a:ext>
            </a:extLst>
          </p:cNvPr>
          <p:cNvSpPr/>
          <p:nvPr/>
        </p:nvSpPr>
        <p:spPr>
          <a:xfrm>
            <a:off x="4231106" y="2020688"/>
            <a:ext cx="4672334" cy="3653825"/>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1404DB21-E4A1-024D-BC12-5B142D093DF0}"/>
              </a:ext>
            </a:extLst>
          </p:cNvPr>
          <p:cNvSpPr txBox="1"/>
          <p:nvPr/>
        </p:nvSpPr>
        <p:spPr>
          <a:xfrm>
            <a:off x="6116538" y="3187063"/>
            <a:ext cx="1437132" cy="1384995"/>
          </a:xfrm>
          <a:prstGeom prst="rect">
            <a:avLst/>
          </a:prstGeom>
          <a:noFill/>
          <a:ln w="28575">
            <a:solidFill>
              <a:srgbClr val="009193"/>
            </a:solidFill>
          </a:ln>
        </p:spPr>
        <p:txBody>
          <a:bodyPr wrap="square" rtlCol="0">
            <a:spAutoFit/>
          </a:bodyPr>
          <a:lstStyle/>
          <a:p>
            <a:pPr algn="ctr"/>
            <a:r>
              <a:rPr lang="en-US" sz="1400" dirty="0"/>
              <a:t>Ambient</a:t>
            </a:r>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pic>
        <p:nvPicPr>
          <p:cNvPr id="48" name="Picture 47">
            <a:extLst>
              <a:ext uri="{FF2B5EF4-FFF2-40B4-BE49-F238E27FC236}">
                <a16:creationId xmlns:a16="http://schemas.microsoft.com/office/drawing/2014/main" id="{8BEDAD9E-ADF8-C042-A329-AB1093AE25C4}"/>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6">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6379812" y="3559021"/>
            <a:ext cx="321298" cy="908228"/>
          </a:xfrm>
          <a:prstGeom prst="rect">
            <a:avLst/>
          </a:prstGeom>
        </p:spPr>
      </p:pic>
      <p:pic>
        <p:nvPicPr>
          <p:cNvPr id="49" name="Picture 48">
            <a:extLst>
              <a:ext uri="{FF2B5EF4-FFF2-40B4-BE49-F238E27FC236}">
                <a16:creationId xmlns:a16="http://schemas.microsoft.com/office/drawing/2014/main" id="{4ACF6349-49F0-C246-80BB-EC5178D24DA8}"/>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7">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6941644" y="3559021"/>
            <a:ext cx="321298" cy="908228"/>
          </a:xfrm>
          <a:prstGeom prst="rect">
            <a:avLst/>
          </a:prstGeom>
        </p:spPr>
      </p:pic>
      <p:sp>
        <p:nvSpPr>
          <p:cNvPr id="50" name="TextBox 49">
            <a:extLst>
              <a:ext uri="{FF2B5EF4-FFF2-40B4-BE49-F238E27FC236}">
                <a16:creationId xmlns:a16="http://schemas.microsoft.com/office/drawing/2014/main" id="{E36E394A-B56E-914A-B5E9-D432A0780575}"/>
              </a:ext>
            </a:extLst>
          </p:cNvPr>
          <p:cNvSpPr txBox="1"/>
          <p:nvPr/>
        </p:nvSpPr>
        <p:spPr>
          <a:xfrm>
            <a:off x="9166714" y="2702033"/>
            <a:ext cx="962206" cy="1384995"/>
          </a:xfrm>
          <a:prstGeom prst="rect">
            <a:avLst/>
          </a:prstGeom>
          <a:noFill/>
          <a:ln w="28575">
            <a:solidFill>
              <a:srgbClr val="009193"/>
            </a:solidFill>
          </a:ln>
        </p:spPr>
        <p:txBody>
          <a:bodyPr wrap="square" rtlCol="0">
            <a:spAutoFit/>
          </a:bodyPr>
          <a:lstStyle/>
          <a:p>
            <a:pPr algn="ctr"/>
            <a:r>
              <a:rPr lang="en-US" sz="1400" dirty="0"/>
              <a:t>Ambient</a:t>
            </a:r>
          </a:p>
          <a:p>
            <a:endParaRPr lang="en-US" sz="1400" dirty="0"/>
          </a:p>
          <a:p>
            <a:endParaRPr lang="en-US" sz="1400" dirty="0"/>
          </a:p>
          <a:p>
            <a:endParaRPr lang="en-US" sz="1400" dirty="0"/>
          </a:p>
          <a:p>
            <a:endParaRPr lang="en-US" sz="1400" dirty="0"/>
          </a:p>
          <a:p>
            <a:endParaRPr lang="en-US" sz="1400" dirty="0"/>
          </a:p>
        </p:txBody>
      </p:sp>
      <p:pic>
        <p:nvPicPr>
          <p:cNvPr id="51" name="Picture 50">
            <a:extLst>
              <a:ext uri="{FF2B5EF4-FFF2-40B4-BE49-F238E27FC236}">
                <a16:creationId xmlns:a16="http://schemas.microsoft.com/office/drawing/2014/main" id="{368D3DD6-105B-FC47-8341-DEC9808F7297}"/>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8">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299525" y="3003517"/>
            <a:ext cx="321298" cy="908228"/>
          </a:xfrm>
          <a:prstGeom prst="rect">
            <a:avLst/>
          </a:prstGeom>
        </p:spPr>
      </p:pic>
      <p:pic>
        <p:nvPicPr>
          <p:cNvPr id="52" name="Picture 51">
            <a:extLst>
              <a:ext uri="{FF2B5EF4-FFF2-40B4-BE49-F238E27FC236}">
                <a16:creationId xmlns:a16="http://schemas.microsoft.com/office/drawing/2014/main" id="{0ABFB45C-3E5B-4341-A49A-8A5DCB728715}"/>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9">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714222" y="3020217"/>
            <a:ext cx="321298" cy="908228"/>
          </a:xfrm>
          <a:prstGeom prst="rect">
            <a:avLst/>
          </a:prstGeom>
        </p:spPr>
      </p:pic>
      <p:sp>
        <p:nvSpPr>
          <p:cNvPr id="53" name="TextBox 52">
            <a:extLst>
              <a:ext uri="{FF2B5EF4-FFF2-40B4-BE49-F238E27FC236}">
                <a16:creationId xmlns:a16="http://schemas.microsoft.com/office/drawing/2014/main" id="{3DA87DAE-2879-F049-9A7F-22DA05063854}"/>
              </a:ext>
            </a:extLst>
          </p:cNvPr>
          <p:cNvSpPr txBox="1"/>
          <p:nvPr/>
        </p:nvSpPr>
        <p:spPr>
          <a:xfrm>
            <a:off x="9166630" y="4189281"/>
            <a:ext cx="962206" cy="1415772"/>
          </a:xfrm>
          <a:prstGeom prst="rect">
            <a:avLst/>
          </a:prstGeom>
          <a:noFill/>
          <a:ln w="38100">
            <a:solidFill>
              <a:srgbClr val="FFC000"/>
            </a:solidFill>
          </a:ln>
        </p:spPr>
        <p:txBody>
          <a:bodyPr wrap="square" rtlCol="0">
            <a:spAutoFit/>
          </a:bodyPr>
          <a:lstStyle/>
          <a:p>
            <a:pPr algn="ctr"/>
            <a:r>
              <a:rPr lang="en-US" sz="1400" dirty="0"/>
              <a:t>Low pH</a:t>
            </a:r>
          </a:p>
          <a:p>
            <a:endParaRPr lang="en-US" dirty="0"/>
          </a:p>
          <a:p>
            <a:endParaRPr lang="en-US" dirty="0"/>
          </a:p>
          <a:p>
            <a:endParaRPr lang="en-US" dirty="0"/>
          </a:p>
          <a:p>
            <a:r>
              <a:rPr lang="en-US" dirty="0"/>
              <a:t> </a:t>
            </a:r>
          </a:p>
        </p:txBody>
      </p:sp>
      <p:pic>
        <p:nvPicPr>
          <p:cNvPr id="54" name="Picture 53">
            <a:extLst>
              <a:ext uri="{FF2B5EF4-FFF2-40B4-BE49-F238E27FC236}">
                <a16:creationId xmlns:a16="http://schemas.microsoft.com/office/drawing/2014/main" id="{99BE1ADD-2663-A84F-B9A9-10076A27A916}"/>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10">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278453" y="4577643"/>
            <a:ext cx="321298" cy="908228"/>
          </a:xfrm>
          <a:prstGeom prst="rect">
            <a:avLst/>
          </a:prstGeom>
        </p:spPr>
      </p:pic>
      <p:pic>
        <p:nvPicPr>
          <p:cNvPr id="55" name="Picture 54">
            <a:extLst>
              <a:ext uri="{FF2B5EF4-FFF2-40B4-BE49-F238E27FC236}">
                <a16:creationId xmlns:a16="http://schemas.microsoft.com/office/drawing/2014/main" id="{CD504AA8-1B58-0541-82C0-D5975DA02326}"/>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11">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693150" y="4594343"/>
            <a:ext cx="321298" cy="908228"/>
          </a:xfrm>
          <a:prstGeom prst="rect">
            <a:avLst/>
          </a:prstGeom>
        </p:spPr>
      </p:pic>
    </p:spTree>
    <p:extLst>
      <p:ext uri="{BB962C8B-B14F-4D97-AF65-F5344CB8AC3E}">
        <p14:creationId xmlns:p14="http://schemas.microsoft.com/office/powerpoint/2010/main" val="578264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BA9ECE4F-8DC7-E84D-9C91-E31C47E73C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94" b="50000"/>
          <a:stretch/>
        </p:blipFill>
        <p:spPr bwMode="auto">
          <a:xfrm>
            <a:off x="6766199" y="2047856"/>
            <a:ext cx="3640373" cy="4513374"/>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122DBE4-EB38-3448-9559-E4AB673487E9}"/>
              </a:ext>
            </a:extLst>
          </p:cNvPr>
          <p:cNvSpPr>
            <a:spLocks noGrp="1"/>
          </p:cNvSpPr>
          <p:nvPr>
            <p:ph type="title"/>
          </p:nvPr>
        </p:nvSpPr>
        <p:spPr>
          <a:xfrm>
            <a:off x="182879" y="296770"/>
            <a:ext cx="11229598" cy="1325563"/>
          </a:xfrm>
        </p:spPr>
        <p:txBody>
          <a:bodyPr>
            <a:normAutofit/>
          </a:bodyPr>
          <a:lstStyle/>
          <a:p>
            <a:r>
              <a:rPr lang="en-US" sz="4000" dirty="0"/>
              <a:t>Initial low pH exposure leads to compensatory growth </a:t>
            </a:r>
          </a:p>
        </p:txBody>
      </p:sp>
      <p:pic>
        <p:nvPicPr>
          <p:cNvPr id="2" name="Picture 1">
            <a:extLst>
              <a:ext uri="{FF2B5EF4-FFF2-40B4-BE49-F238E27FC236}">
                <a16:creationId xmlns:a16="http://schemas.microsoft.com/office/drawing/2014/main" id="{4C400755-F572-B34C-8847-9B706676C0D5}"/>
              </a:ext>
            </a:extLst>
          </p:cNvPr>
          <p:cNvPicPr>
            <a:picLocks noChangeAspect="1"/>
          </p:cNvPicPr>
          <p:nvPr/>
        </p:nvPicPr>
        <p:blipFill rotWithShape="1">
          <a:blip r:embed="rId4"/>
          <a:srcRect r="18936"/>
          <a:stretch/>
        </p:blipFill>
        <p:spPr>
          <a:xfrm>
            <a:off x="-20963" y="2146300"/>
            <a:ext cx="6249134" cy="4711700"/>
          </a:xfrm>
          <a:prstGeom prst="rect">
            <a:avLst/>
          </a:prstGeom>
        </p:spPr>
      </p:pic>
      <p:grpSp>
        <p:nvGrpSpPr>
          <p:cNvPr id="7" name="Group 6">
            <a:extLst>
              <a:ext uri="{FF2B5EF4-FFF2-40B4-BE49-F238E27FC236}">
                <a16:creationId xmlns:a16="http://schemas.microsoft.com/office/drawing/2014/main" id="{64C51FB8-F406-B245-9C02-1658C68D9DC4}"/>
              </a:ext>
            </a:extLst>
          </p:cNvPr>
          <p:cNvGrpSpPr/>
          <p:nvPr/>
        </p:nvGrpSpPr>
        <p:grpSpPr>
          <a:xfrm>
            <a:off x="10919569" y="2365277"/>
            <a:ext cx="1272431" cy="1441900"/>
            <a:chOff x="10545206" y="3926366"/>
            <a:chExt cx="1272431" cy="1441900"/>
          </a:xfrm>
        </p:grpSpPr>
        <p:pic>
          <p:nvPicPr>
            <p:cNvPr id="11"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994E7975-C68B-A643-9020-F270F556FB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6" t="8968" r="78321" b="78369"/>
            <a:stretch/>
          </p:blipFill>
          <p:spPr bwMode="auto">
            <a:xfrm>
              <a:off x="10545206" y="3926366"/>
              <a:ext cx="1272431" cy="144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208B3D7-7B95-3B4C-AB00-986E8F2805DA}"/>
                </a:ext>
              </a:extLst>
            </p:cNvPr>
            <p:cNvSpPr/>
            <p:nvPr/>
          </p:nvSpPr>
          <p:spPr>
            <a:xfrm>
              <a:off x="11038114" y="4686224"/>
              <a:ext cx="779523" cy="60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F8933AF-494C-0146-B193-76FFF638CD06}"/>
                </a:ext>
              </a:extLst>
            </p:cNvPr>
            <p:cNvSpPr txBox="1"/>
            <p:nvPr/>
          </p:nvSpPr>
          <p:spPr>
            <a:xfrm>
              <a:off x="11059769" y="4712350"/>
              <a:ext cx="577081" cy="215444"/>
            </a:xfrm>
            <a:prstGeom prst="rect">
              <a:avLst/>
            </a:prstGeom>
            <a:solidFill>
              <a:schemeClr val="bg1"/>
            </a:solidFill>
          </p:spPr>
          <p:txBody>
            <a:bodyPr wrap="none" lIns="0" tIns="0" rIns="0" bIns="0" rtlCol="0">
              <a:spAutoFit/>
            </a:bodyPr>
            <a:lstStyle/>
            <a:p>
              <a:r>
                <a:rPr lang="en-US" sz="1400" dirty="0">
                  <a:latin typeface="Arial" panose="020B0604020202020204" pitchFamily="34" charset="0"/>
                  <a:cs typeface="Arial" panose="020B0604020202020204" pitchFamily="34" charset="0"/>
                </a:rPr>
                <a:t>pH 7.0 </a:t>
              </a:r>
            </a:p>
          </p:txBody>
        </p:sp>
        <p:sp>
          <p:nvSpPr>
            <p:cNvPr id="17" name="TextBox 16">
              <a:extLst>
                <a:ext uri="{FF2B5EF4-FFF2-40B4-BE49-F238E27FC236}">
                  <a16:creationId xmlns:a16="http://schemas.microsoft.com/office/drawing/2014/main" id="{35BDD757-0F43-874A-ACFE-BACA688D8CB9}"/>
                </a:ext>
              </a:extLst>
            </p:cNvPr>
            <p:cNvSpPr txBox="1"/>
            <p:nvPr/>
          </p:nvSpPr>
          <p:spPr>
            <a:xfrm>
              <a:off x="11059769" y="5044977"/>
              <a:ext cx="577081" cy="215444"/>
            </a:xfrm>
            <a:prstGeom prst="rect">
              <a:avLst/>
            </a:prstGeom>
            <a:solidFill>
              <a:schemeClr val="bg1"/>
            </a:solidFill>
          </p:spPr>
          <p:txBody>
            <a:bodyPr wrap="none" lIns="0" tIns="0" rIns="0" bIns="0" rtlCol="0">
              <a:spAutoFit/>
            </a:bodyPr>
            <a:lstStyle/>
            <a:p>
              <a:r>
                <a:rPr lang="en-US" sz="1400" dirty="0">
                  <a:latin typeface="Arial" panose="020B0604020202020204" pitchFamily="34" charset="0"/>
                  <a:cs typeface="Arial" panose="020B0604020202020204" pitchFamily="34" charset="0"/>
                </a:rPr>
                <a:t>pH 7.4 </a:t>
              </a:r>
            </a:p>
          </p:txBody>
        </p:sp>
      </p:grpSp>
    </p:spTree>
    <p:extLst>
      <p:ext uri="{BB962C8B-B14F-4D97-AF65-F5344CB8AC3E}">
        <p14:creationId xmlns:p14="http://schemas.microsoft.com/office/powerpoint/2010/main" val="137727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2060106" y="2525747"/>
            <a:ext cx="8724435" cy="1325563"/>
          </a:xfrm>
        </p:spPr>
        <p:txBody>
          <a:bodyPr>
            <a:normAutofit fontScale="90000"/>
          </a:bodyPr>
          <a:lstStyle/>
          <a:p>
            <a:pPr algn="ctr"/>
            <a:r>
              <a:rPr lang="en-US" dirty="0"/>
              <a:t>Does early pH exposure influence epigenetic marks that underlie compensatory growth phenotype? </a:t>
            </a:r>
          </a:p>
        </p:txBody>
      </p:sp>
    </p:spTree>
    <p:extLst>
      <p:ext uri="{BB962C8B-B14F-4D97-AF65-F5344CB8AC3E}">
        <p14:creationId xmlns:p14="http://schemas.microsoft.com/office/powerpoint/2010/main" val="272114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2EF0A3-7033-7345-B073-7D92CB0FD67B}"/>
              </a:ext>
            </a:extLst>
          </p:cNvPr>
          <p:cNvPicPr>
            <a:picLocks noChangeAspect="1"/>
          </p:cNvPicPr>
          <p:nvPr/>
        </p:nvPicPr>
        <p:blipFill rotWithShape="1">
          <a:blip r:embed="rId2"/>
          <a:srcRect t="25314" b="8944"/>
          <a:stretch/>
        </p:blipFill>
        <p:spPr>
          <a:xfrm>
            <a:off x="4880002" y="2317492"/>
            <a:ext cx="5321252" cy="4372925"/>
          </a:xfrm>
          <a:prstGeom prst="rect">
            <a:avLst/>
          </a:prstGeom>
        </p:spPr>
      </p:pic>
      <p:sp>
        <p:nvSpPr>
          <p:cNvPr id="4" name="Title 1">
            <a:extLst>
              <a:ext uri="{FF2B5EF4-FFF2-40B4-BE49-F238E27FC236}">
                <a16:creationId xmlns:a16="http://schemas.microsoft.com/office/drawing/2014/main" id="{3C3C6CC4-A319-0D4A-9F4C-1B86A14CAF7B}"/>
              </a:ext>
            </a:extLst>
          </p:cNvPr>
          <p:cNvSpPr>
            <a:spLocks noGrp="1"/>
          </p:cNvSpPr>
          <p:nvPr>
            <p:ph type="title"/>
          </p:nvPr>
        </p:nvSpPr>
        <p:spPr>
          <a:xfrm>
            <a:off x="838200" y="167583"/>
            <a:ext cx="10515600" cy="1325563"/>
          </a:xfrm>
        </p:spPr>
        <p:txBody>
          <a:bodyPr/>
          <a:lstStyle/>
          <a:p>
            <a:r>
              <a:rPr lang="en-US" dirty="0"/>
              <a:t>Initial low pH methylation marks persist </a:t>
            </a:r>
          </a:p>
        </p:txBody>
      </p:sp>
      <p:sp>
        <p:nvSpPr>
          <p:cNvPr id="9" name="TextBox 8">
            <a:extLst>
              <a:ext uri="{FF2B5EF4-FFF2-40B4-BE49-F238E27FC236}">
                <a16:creationId xmlns:a16="http://schemas.microsoft.com/office/drawing/2014/main" id="{F3ADC685-C982-A540-BDDA-3D750A3371E2}"/>
              </a:ext>
            </a:extLst>
          </p:cNvPr>
          <p:cNvSpPr txBox="1"/>
          <p:nvPr/>
        </p:nvSpPr>
        <p:spPr>
          <a:xfrm>
            <a:off x="6445792" y="1740367"/>
            <a:ext cx="876843" cy="338554"/>
          </a:xfrm>
          <a:prstGeom prst="rect">
            <a:avLst/>
          </a:prstGeom>
          <a:noFill/>
        </p:spPr>
        <p:txBody>
          <a:bodyPr wrap="none" rtlCol="0">
            <a:spAutoFit/>
          </a:bodyPr>
          <a:lstStyle/>
          <a:p>
            <a:r>
              <a:rPr lang="en-US" sz="1600" u="sng" dirty="0"/>
              <a:t>ambient</a:t>
            </a:r>
          </a:p>
        </p:txBody>
      </p:sp>
      <p:sp>
        <p:nvSpPr>
          <p:cNvPr id="10" name="TextBox 9">
            <a:extLst>
              <a:ext uri="{FF2B5EF4-FFF2-40B4-BE49-F238E27FC236}">
                <a16:creationId xmlns:a16="http://schemas.microsoft.com/office/drawing/2014/main" id="{BADA3509-252D-7646-8B77-068BE842648F}"/>
              </a:ext>
            </a:extLst>
          </p:cNvPr>
          <p:cNvSpPr txBox="1"/>
          <p:nvPr/>
        </p:nvSpPr>
        <p:spPr>
          <a:xfrm>
            <a:off x="7850947" y="1736042"/>
            <a:ext cx="748090" cy="338554"/>
          </a:xfrm>
          <a:prstGeom prst="rect">
            <a:avLst/>
          </a:prstGeom>
          <a:noFill/>
        </p:spPr>
        <p:txBody>
          <a:bodyPr wrap="none" rtlCol="0">
            <a:spAutoFit/>
          </a:bodyPr>
          <a:lstStyle/>
          <a:p>
            <a:r>
              <a:rPr lang="en-US" sz="1600" u="sng" dirty="0"/>
              <a:t>low </a:t>
            </a:r>
            <a:r>
              <a:rPr lang="en-US" sz="1600" u="sng" dirty="0" err="1"/>
              <a:t>ph</a:t>
            </a:r>
            <a:endParaRPr lang="en-US" sz="1600" u="sng" dirty="0"/>
          </a:p>
        </p:txBody>
      </p:sp>
      <p:sp>
        <p:nvSpPr>
          <p:cNvPr id="22" name="TextBox 21">
            <a:extLst>
              <a:ext uri="{FF2B5EF4-FFF2-40B4-BE49-F238E27FC236}">
                <a16:creationId xmlns:a16="http://schemas.microsoft.com/office/drawing/2014/main" id="{20985D7A-B3C4-AE44-ABA5-883729AAC63F}"/>
              </a:ext>
            </a:extLst>
          </p:cNvPr>
          <p:cNvSpPr txBox="1"/>
          <p:nvPr/>
        </p:nvSpPr>
        <p:spPr>
          <a:xfrm>
            <a:off x="10478358" y="4809551"/>
            <a:ext cx="1685954" cy="923330"/>
          </a:xfrm>
          <a:prstGeom prst="rect">
            <a:avLst/>
          </a:prstGeom>
          <a:noFill/>
        </p:spPr>
        <p:txBody>
          <a:bodyPr wrap="square" rtlCol="0">
            <a:spAutoFit/>
          </a:bodyPr>
          <a:lstStyle/>
          <a:p>
            <a:r>
              <a:rPr lang="en-US" dirty="0">
                <a:solidFill>
                  <a:srgbClr val="0070C0"/>
                </a:solidFill>
              </a:rPr>
              <a:t>Decreased methylation persists</a:t>
            </a:r>
          </a:p>
        </p:txBody>
      </p:sp>
      <p:sp>
        <p:nvSpPr>
          <p:cNvPr id="24" name="TextBox 23">
            <a:extLst>
              <a:ext uri="{FF2B5EF4-FFF2-40B4-BE49-F238E27FC236}">
                <a16:creationId xmlns:a16="http://schemas.microsoft.com/office/drawing/2014/main" id="{86D5267A-F7EB-E541-AEB7-FCE60A64E7CB}"/>
              </a:ext>
            </a:extLst>
          </p:cNvPr>
          <p:cNvSpPr txBox="1"/>
          <p:nvPr/>
        </p:nvSpPr>
        <p:spPr>
          <a:xfrm>
            <a:off x="10478358" y="2774658"/>
            <a:ext cx="1951338" cy="923330"/>
          </a:xfrm>
          <a:prstGeom prst="rect">
            <a:avLst/>
          </a:prstGeom>
          <a:noFill/>
        </p:spPr>
        <p:txBody>
          <a:bodyPr wrap="square" rtlCol="0">
            <a:spAutoFit/>
          </a:bodyPr>
          <a:lstStyle/>
          <a:p>
            <a:r>
              <a:rPr lang="en-US" dirty="0">
                <a:solidFill>
                  <a:srgbClr val="C00000"/>
                </a:solidFill>
              </a:rPr>
              <a:t>Increased methylation</a:t>
            </a:r>
          </a:p>
          <a:p>
            <a:r>
              <a:rPr lang="en-US" dirty="0">
                <a:solidFill>
                  <a:srgbClr val="C00000"/>
                </a:solidFill>
              </a:rPr>
              <a:t>persists</a:t>
            </a:r>
          </a:p>
        </p:txBody>
      </p:sp>
      <p:sp>
        <p:nvSpPr>
          <p:cNvPr id="2" name="Right Brace 1">
            <a:extLst>
              <a:ext uri="{FF2B5EF4-FFF2-40B4-BE49-F238E27FC236}">
                <a16:creationId xmlns:a16="http://schemas.microsoft.com/office/drawing/2014/main" id="{F00C668D-EAD6-D648-9883-754BB19893A4}"/>
              </a:ext>
            </a:extLst>
          </p:cNvPr>
          <p:cNvSpPr/>
          <p:nvPr/>
        </p:nvSpPr>
        <p:spPr>
          <a:xfrm>
            <a:off x="10133203" y="4517469"/>
            <a:ext cx="250431" cy="21224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A077506-865E-FE44-9A1E-F7C1437AD8DD}"/>
              </a:ext>
            </a:extLst>
          </p:cNvPr>
          <p:cNvSpPr/>
          <p:nvPr/>
        </p:nvSpPr>
        <p:spPr>
          <a:xfrm>
            <a:off x="10107161" y="2768302"/>
            <a:ext cx="276473" cy="169866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CC4BD2B5-8842-8C4C-BE5D-2FF9E534EDFF}"/>
              </a:ext>
            </a:extLst>
          </p:cNvPr>
          <p:cNvSpPr txBox="1"/>
          <p:nvPr/>
        </p:nvSpPr>
        <p:spPr>
          <a:xfrm>
            <a:off x="4986097" y="1740367"/>
            <a:ext cx="1459695" cy="338554"/>
          </a:xfrm>
          <a:prstGeom prst="rect">
            <a:avLst/>
          </a:prstGeom>
          <a:noFill/>
        </p:spPr>
        <p:txBody>
          <a:bodyPr wrap="none" rtlCol="0">
            <a:spAutoFit/>
          </a:bodyPr>
          <a:lstStyle/>
          <a:p>
            <a:r>
              <a:rPr lang="en-US" sz="1600" dirty="0"/>
              <a:t>Initial exposure</a:t>
            </a:r>
          </a:p>
        </p:txBody>
      </p:sp>
      <p:sp>
        <p:nvSpPr>
          <p:cNvPr id="21" name="TextBox 20">
            <a:extLst>
              <a:ext uri="{FF2B5EF4-FFF2-40B4-BE49-F238E27FC236}">
                <a16:creationId xmlns:a16="http://schemas.microsoft.com/office/drawing/2014/main" id="{6E3D6184-7D3F-DB4E-996C-D5DC4BE788C2}"/>
              </a:ext>
            </a:extLst>
          </p:cNvPr>
          <p:cNvSpPr txBox="1"/>
          <p:nvPr/>
        </p:nvSpPr>
        <p:spPr>
          <a:xfrm>
            <a:off x="6884214" y="2130221"/>
            <a:ext cx="795411" cy="461665"/>
          </a:xfrm>
          <a:prstGeom prst="rect">
            <a:avLst/>
          </a:prstGeom>
          <a:noFill/>
        </p:spPr>
        <p:txBody>
          <a:bodyPr wrap="square" rtlCol="0">
            <a:spAutoFit/>
          </a:bodyPr>
          <a:lstStyle/>
          <a:p>
            <a:pPr algn="ctr"/>
            <a:r>
              <a:rPr lang="en-US" sz="1200" dirty="0"/>
              <a:t>common garden</a:t>
            </a:r>
          </a:p>
        </p:txBody>
      </p:sp>
      <p:sp>
        <p:nvSpPr>
          <p:cNvPr id="23" name="TextBox 22">
            <a:extLst>
              <a:ext uri="{FF2B5EF4-FFF2-40B4-BE49-F238E27FC236}">
                <a16:creationId xmlns:a16="http://schemas.microsoft.com/office/drawing/2014/main" id="{359C6D6B-62C7-7945-A718-67C7CC71CAD7}"/>
              </a:ext>
            </a:extLst>
          </p:cNvPr>
          <p:cNvSpPr txBox="1"/>
          <p:nvPr/>
        </p:nvSpPr>
        <p:spPr>
          <a:xfrm>
            <a:off x="8201332" y="2136727"/>
            <a:ext cx="795411" cy="461665"/>
          </a:xfrm>
          <a:prstGeom prst="rect">
            <a:avLst/>
          </a:prstGeom>
          <a:noFill/>
        </p:spPr>
        <p:txBody>
          <a:bodyPr wrap="square" rtlCol="0">
            <a:spAutoFit/>
          </a:bodyPr>
          <a:lstStyle/>
          <a:p>
            <a:pPr algn="ctr"/>
            <a:r>
              <a:rPr lang="en-US" sz="1200" dirty="0"/>
              <a:t>common garden</a:t>
            </a:r>
          </a:p>
        </p:txBody>
      </p:sp>
      <p:sp>
        <p:nvSpPr>
          <p:cNvPr id="25" name="TextBox 24">
            <a:extLst>
              <a:ext uri="{FF2B5EF4-FFF2-40B4-BE49-F238E27FC236}">
                <a16:creationId xmlns:a16="http://schemas.microsoft.com/office/drawing/2014/main" id="{50742CD8-F8D3-D045-8613-4EB4E77E8304}"/>
              </a:ext>
            </a:extLst>
          </p:cNvPr>
          <p:cNvSpPr txBox="1"/>
          <p:nvPr/>
        </p:nvSpPr>
        <p:spPr>
          <a:xfrm>
            <a:off x="6242777" y="2148755"/>
            <a:ext cx="795411" cy="461665"/>
          </a:xfrm>
          <a:prstGeom prst="rect">
            <a:avLst/>
          </a:prstGeom>
          <a:noFill/>
        </p:spPr>
        <p:txBody>
          <a:bodyPr wrap="square" rtlCol="0">
            <a:spAutoFit/>
          </a:bodyPr>
          <a:lstStyle/>
          <a:p>
            <a:pPr algn="ctr"/>
            <a:r>
              <a:rPr lang="en-US" sz="1200" dirty="0"/>
              <a:t>initial exposure</a:t>
            </a:r>
          </a:p>
        </p:txBody>
      </p:sp>
      <p:sp>
        <p:nvSpPr>
          <p:cNvPr id="28" name="TextBox 27">
            <a:extLst>
              <a:ext uri="{FF2B5EF4-FFF2-40B4-BE49-F238E27FC236}">
                <a16:creationId xmlns:a16="http://schemas.microsoft.com/office/drawing/2014/main" id="{9291D5F3-3257-C74F-B98E-626C636927A7}"/>
              </a:ext>
            </a:extLst>
          </p:cNvPr>
          <p:cNvSpPr txBox="1"/>
          <p:nvPr/>
        </p:nvSpPr>
        <p:spPr>
          <a:xfrm>
            <a:off x="7563488" y="2123387"/>
            <a:ext cx="795411" cy="461665"/>
          </a:xfrm>
          <a:prstGeom prst="rect">
            <a:avLst/>
          </a:prstGeom>
          <a:noFill/>
        </p:spPr>
        <p:txBody>
          <a:bodyPr wrap="square" rtlCol="0">
            <a:spAutoFit/>
          </a:bodyPr>
          <a:lstStyle/>
          <a:p>
            <a:pPr algn="ctr"/>
            <a:r>
              <a:rPr lang="en-US" sz="1200" dirty="0"/>
              <a:t>initial exposure</a:t>
            </a:r>
          </a:p>
        </p:txBody>
      </p:sp>
      <p:pic>
        <p:nvPicPr>
          <p:cNvPr id="17" name="Picture 16">
            <a:extLst>
              <a:ext uri="{FF2B5EF4-FFF2-40B4-BE49-F238E27FC236}">
                <a16:creationId xmlns:a16="http://schemas.microsoft.com/office/drawing/2014/main" id="{EC8BC3D4-36F3-3349-96B2-7FC90EB8285C}"/>
              </a:ext>
            </a:extLst>
          </p:cNvPr>
          <p:cNvPicPr>
            <a:picLocks noChangeAspect="1"/>
          </p:cNvPicPr>
          <p:nvPr/>
        </p:nvPicPr>
        <p:blipFill rotWithShape="1">
          <a:blip r:embed="rId3"/>
          <a:srcRect r="18936"/>
          <a:stretch/>
        </p:blipFill>
        <p:spPr>
          <a:xfrm>
            <a:off x="317249" y="2901008"/>
            <a:ext cx="4253041" cy="3206693"/>
          </a:xfrm>
          <a:prstGeom prst="rect">
            <a:avLst/>
          </a:prstGeom>
        </p:spPr>
      </p:pic>
    </p:spTree>
    <p:extLst>
      <p:ext uri="{BB962C8B-B14F-4D97-AF65-F5344CB8AC3E}">
        <p14:creationId xmlns:p14="http://schemas.microsoft.com/office/powerpoint/2010/main" val="4143944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017D65-A058-D946-94FD-70AEDD3CF6C0}"/>
              </a:ext>
            </a:extLst>
          </p:cNvPr>
          <p:cNvPicPr>
            <a:picLocks noChangeAspect="1"/>
          </p:cNvPicPr>
          <p:nvPr/>
        </p:nvPicPr>
        <p:blipFill rotWithShape="1">
          <a:blip r:embed="rId3"/>
          <a:srcRect t="25556" b="9027"/>
          <a:stretch/>
        </p:blipFill>
        <p:spPr>
          <a:xfrm>
            <a:off x="4850924" y="2318294"/>
            <a:ext cx="5346800" cy="4372123"/>
          </a:xfrm>
          <a:prstGeom prst="rect">
            <a:avLst/>
          </a:prstGeom>
        </p:spPr>
      </p:pic>
      <p:sp>
        <p:nvSpPr>
          <p:cNvPr id="4" name="Title 1">
            <a:extLst>
              <a:ext uri="{FF2B5EF4-FFF2-40B4-BE49-F238E27FC236}">
                <a16:creationId xmlns:a16="http://schemas.microsoft.com/office/drawing/2014/main" id="{3C3C6CC4-A319-0D4A-9F4C-1B86A14CAF7B}"/>
              </a:ext>
            </a:extLst>
          </p:cNvPr>
          <p:cNvSpPr>
            <a:spLocks noGrp="1"/>
          </p:cNvSpPr>
          <p:nvPr>
            <p:ph type="title"/>
          </p:nvPr>
        </p:nvSpPr>
        <p:spPr>
          <a:xfrm>
            <a:off x="838200" y="167583"/>
            <a:ext cx="10515600" cy="1325563"/>
          </a:xfrm>
        </p:spPr>
        <p:txBody>
          <a:bodyPr/>
          <a:lstStyle/>
          <a:p>
            <a:r>
              <a:rPr lang="en-US" dirty="0"/>
              <a:t>Initial low pH methylation marks persist </a:t>
            </a:r>
          </a:p>
        </p:txBody>
      </p:sp>
      <p:sp>
        <p:nvSpPr>
          <p:cNvPr id="9" name="TextBox 8">
            <a:extLst>
              <a:ext uri="{FF2B5EF4-FFF2-40B4-BE49-F238E27FC236}">
                <a16:creationId xmlns:a16="http://schemas.microsoft.com/office/drawing/2014/main" id="{F3ADC685-C982-A540-BDDA-3D750A3371E2}"/>
              </a:ext>
            </a:extLst>
          </p:cNvPr>
          <p:cNvSpPr txBox="1"/>
          <p:nvPr/>
        </p:nvSpPr>
        <p:spPr>
          <a:xfrm>
            <a:off x="6445792" y="1740367"/>
            <a:ext cx="876843" cy="338554"/>
          </a:xfrm>
          <a:prstGeom prst="rect">
            <a:avLst/>
          </a:prstGeom>
          <a:noFill/>
        </p:spPr>
        <p:txBody>
          <a:bodyPr wrap="none" rtlCol="0">
            <a:spAutoFit/>
          </a:bodyPr>
          <a:lstStyle/>
          <a:p>
            <a:r>
              <a:rPr lang="en-US" sz="1600" u="sng" dirty="0"/>
              <a:t>ambient</a:t>
            </a:r>
          </a:p>
        </p:txBody>
      </p:sp>
      <p:sp>
        <p:nvSpPr>
          <p:cNvPr id="10" name="TextBox 9">
            <a:extLst>
              <a:ext uri="{FF2B5EF4-FFF2-40B4-BE49-F238E27FC236}">
                <a16:creationId xmlns:a16="http://schemas.microsoft.com/office/drawing/2014/main" id="{BADA3509-252D-7646-8B77-068BE842648F}"/>
              </a:ext>
            </a:extLst>
          </p:cNvPr>
          <p:cNvSpPr txBox="1"/>
          <p:nvPr/>
        </p:nvSpPr>
        <p:spPr>
          <a:xfrm>
            <a:off x="7850947" y="1736042"/>
            <a:ext cx="748090" cy="338554"/>
          </a:xfrm>
          <a:prstGeom prst="rect">
            <a:avLst/>
          </a:prstGeom>
          <a:noFill/>
        </p:spPr>
        <p:txBody>
          <a:bodyPr wrap="none" rtlCol="0">
            <a:spAutoFit/>
          </a:bodyPr>
          <a:lstStyle/>
          <a:p>
            <a:r>
              <a:rPr lang="en-US" sz="1600" u="sng" dirty="0"/>
              <a:t>low </a:t>
            </a:r>
            <a:r>
              <a:rPr lang="en-US" sz="1600" u="sng" dirty="0" err="1"/>
              <a:t>ph</a:t>
            </a:r>
            <a:endParaRPr lang="en-US" sz="1600" u="sng" dirty="0"/>
          </a:p>
        </p:txBody>
      </p:sp>
      <p:sp>
        <p:nvSpPr>
          <p:cNvPr id="22" name="TextBox 21">
            <a:extLst>
              <a:ext uri="{FF2B5EF4-FFF2-40B4-BE49-F238E27FC236}">
                <a16:creationId xmlns:a16="http://schemas.microsoft.com/office/drawing/2014/main" id="{20985D7A-B3C4-AE44-ABA5-883729AAC63F}"/>
              </a:ext>
            </a:extLst>
          </p:cNvPr>
          <p:cNvSpPr txBox="1"/>
          <p:nvPr/>
        </p:nvSpPr>
        <p:spPr>
          <a:xfrm>
            <a:off x="10478358" y="4809551"/>
            <a:ext cx="1685954" cy="923330"/>
          </a:xfrm>
          <a:prstGeom prst="rect">
            <a:avLst/>
          </a:prstGeom>
          <a:noFill/>
        </p:spPr>
        <p:txBody>
          <a:bodyPr wrap="square" rtlCol="0">
            <a:spAutoFit/>
          </a:bodyPr>
          <a:lstStyle/>
          <a:p>
            <a:r>
              <a:rPr lang="en-US" dirty="0">
                <a:solidFill>
                  <a:srgbClr val="0070C0"/>
                </a:solidFill>
              </a:rPr>
              <a:t>Decreased methylation persists</a:t>
            </a:r>
          </a:p>
        </p:txBody>
      </p:sp>
      <p:sp>
        <p:nvSpPr>
          <p:cNvPr id="24" name="TextBox 23">
            <a:extLst>
              <a:ext uri="{FF2B5EF4-FFF2-40B4-BE49-F238E27FC236}">
                <a16:creationId xmlns:a16="http://schemas.microsoft.com/office/drawing/2014/main" id="{86D5267A-F7EB-E541-AEB7-FCE60A64E7CB}"/>
              </a:ext>
            </a:extLst>
          </p:cNvPr>
          <p:cNvSpPr txBox="1"/>
          <p:nvPr/>
        </p:nvSpPr>
        <p:spPr>
          <a:xfrm>
            <a:off x="10478358" y="2774658"/>
            <a:ext cx="1951338" cy="923330"/>
          </a:xfrm>
          <a:prstGeom prst="rect">
            <a:avLst/>
          </a:prstGeom>
          <a:noFill/>
        </p:spPr>
        <p:txBody>
          <a:bodyPr wrap="square" rtlCol="0">
            <a:spAutoFit/>
          </a:bodyPr>
          <a:lstStyle/>
          <a:p>
            <a:r>
              <a:rPr lang="en-US" dirty="0">
                <a:solidFill>
                  <a:srgbClr val="C00000"/>
                </a:solidFill>
              </a:rPr>
              <a:t>Increased methylation</a:t>
            </a:r>
          </a:p>
          <a:p>
            <a:r>
              <a:rPr lang="en-US" dirty="0">
                <a:solidFill>
                  <a:srgbClr val="C00000"/>
                </a:solidFill>
              </a:rPr>
              <a:t>persists</a:t>
            </a:r>
          </a:p>
        </p:txBody>
      </p:sp>
      <p:sp>
        <p:nvSpPr>
          <p:cNvPr id="2" name="Right Brace 1">
            <a:extLst>
              <a:ext uri="{FF2B5EF4-FFF2-40B4-BE49-F238E27FC236}">
                <a16:creationId xmlns:a16="http://schemas.microsoft.com/office/drawing/2014/main" id="{F00C668D-EAD6-D648-9883-754BB19893A4}"/>
              </a:ext>
            </a:extLst>
          </p:cNvPr>
          <p:cNvSpPr/>
          <p:nvPr/>
        </p:nvSpPr>
        <p:spPr>
          <a:xfrm>
            <a:off x="10133203" y="3902521"/>
            <a:ext cx="250431" cy="273739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A077506-865E-FE44-9A1E-F7C1437AD8DD}"/>
              </a:ext>
            </a:extLst>
          </p:cNvPr>
          <p:cNvSpPr/>
          <p:nvPr/>
        </p:nvSpPr>
        <p:spPr>
          <a:xfrm>
            <a:off x="10107161" y="2768302"/>
            <a:ext cx="250431" cy="92482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CC4BD2B5-8842-8C4C-BE5D-2FF9E534EDFF}"/>
              </a:ext>
            </a:extLst>
          </p:cNvPr>
          <p:cNvSpPr txBox="1"/>
          <p:nvPr/>
        </p:nvSpPr>
        <p:spPr>
          <a:xfrm>
            <a:off x="4986097" y="1740367"/>
            <a:ext cx="1459695" cy="338554"/>
          </a:xfrm>
          <a:prstGeom prst="rect">
            <a:avLst/>
          </a:prstGeom>
          <a:noFill/>
        </p:spPr>
        <p:txBody>
          <a:bodyPr wrap="none" rtlCol="0">
            <a:spAutoFit/>
          </a:bodyPr>
          <a:lstStyle/>
          <a:p>
            <a:r>
              <a:rPr lang="en-US" sz="1600" dirty="0"/>
              <a:t>Initial exposure</a:t>
            </a:r>
          </a:p>
        </p:txBody>
      </p:sp>
      <p:sp>
        <p:nvSpPr>
          <p:cNvPr id="21" name="TextBox 20">
            <a:extLst>
              <a:ext uri="{FF2B5EF4-FFF2-40B4-BE49-F238E27FC236}">
                <a16:creationId xmlns:a16="http://schemas.microsoft.com/office/drawing/2014/main" id="{6E3D6184-7D3F-DB4E-996C-D5DC4BE788C2}"/>
              </a:ext>
            </a:extLst>
          </p:cNvPr>
          <p:cNvSpPr txBox="1"/>
          <p:nvPr/>
        </p:nvSpPr>
        <p:spPr>
          <a:xfrm>
            <a:off x="6884214" y="2130221"/>
            <a:ext cx="795411" cy="461665"/>
          </a:xfrm>
          <a:prstGeom prst="rect">
            <a:avLst/>
          </a:prstGeom>
          <a:noFill/>
        </p:spPr>
        <p:txBody>
          <a:bodyPr wrap="square" rtlCol="0">
            <a:spAutoFit/>
          </a:bodyPr>
          <a:lstStyle/>
          <a:p>
            <a:pPr algn="ctr"/>
            <a:r>
              <a:rPr lang="en-US" sz="1200" dirty="0"/>
              <a:t>common garden</a:t>
            </a:r>
          </a:p>
        </p:txBody>
      </p:sp>
      <p:sp>
        <p:nvSpPr>
          <p:cNvPr id="23" name="TextBox 22">
            <a:extLst>
              <a:ext uri="{FF2B5EF4-FFF2-40B4-BE49-F238E27FC236}">
                <a16:creationId xmlns:a16="http://schemas.microsoft.com/office/drawing/2014/main" id="{359C6D6B-62C7-7945-A718-67C7CC71CAD7}"/>
              </a:ext>
            </a:extLst>
          </p:cNvPr>
          <p:cNvSpPr txBox="1"/>
          <p:nvPr/>
        </p:nvSpPr>
        <p:spPr>
          <a:xfrm>
            <a:off x="8201332" y="2136727"/>
            <a:ext cx="795411" cy="461665"/>
          </a:xfrm>
          <a:prstGeom prst="rect">
            <a:avLst/>
          </a:prstGeom>
          <a:noFill/>
        </p:spPr>
        <p:txBody>
          <a:bodyPr wrap="square" rtlCol="0">
            <a:spAutoFit/>
          </a:bodyPr>
          <a:lstStyle/>
          <a:p>
            <a:pPr algn="ctr"/>
            <a:r>
              <a:rPr lang="en-US" sz="1200" dirty="0"/>
              <a:t>common garden</a:t>
            </a:r>
          </a:p>
        </p:txBody>
      </p:sp>
      <p:sp>
        <p:nvSpPr>
          <p:cNvPr id="25" name="TextBox 24">
            <a:extLst>
              <a:ext uri="{FF2B5EF4-FFF2-40B4-BE49-F238E27FC236}">
                <a16:creationId xmlns:a16="http://schemas.microsoft.com/office/drawing/2014/main" id="{50742CD8-F8D3-D045-8613-4EB4E77E8304}"/>
              </a:ext>
            </a:extLst>
          </p:cNvPr>
          <p:cNvSpPr txBox="1"/>
          <p:nvPr/>
        </p:nvSpPr>
        <p:spPr>
          <a:xfrm>
            <a:off x="6242777" y="2148755"/>
            <a:ext cx="795411" cy="461665"/>
          </a:xfrm>
          <a:prstGeom prst="rect">
            <a:avLst/>
          </a:prstGeom>
          <a:noFill/>
        </p:spPr>
        <p:txBody>
          <a:bodyPr wrap="square" rtlCol="0">
            <a:spAutoFit/>
          </a:bodyPr>
          <a:lstStyle/>
          <a:p>
            <a:pPr algn="ctr"/>
            <a:r>
              <a:rPr lang="en-US" sz="1200" dirty="0"/>
              <a:t>initial exposure</a:t>
            </a:r>
          </a:p>
        </p:txBody>
      </p:sp>
      <p:sp>
        <p:nvSpPr>
          <p:cNvPr id="28" name="TextBox 27">
            <a:extLst>
              <a:ext uri="{FF2B5EF4-FFF2-40B4-BE49-F238E27FC236}">
                <a16:creationId xmlns:a16="http://schemas.microsoft.com/office/drawing/2014/main" id="{9291D5F3-3257-C74F-B98E-626C636927A7}"/>
              </a:ext>
            </a:extLst>
          </p:cNvPr>
          <p:cNvSpPr txBox="1"/>
          <p:nvPr/>
        </p:nvSpPr>
        <p:spPr>
          <a:xfrm>
            <a:off x="7563488" y="2123387"/>
            <a:ext cx="795411" cy="461665"/>
          </a:xfrm>
          <a:prstGeom prst="rect">
            <a:avLst/>
          </a:prstGeom>
          <a:noFill/>
        </p:spPr>
        <p:txBody>
          <a:bodyPr wrap="square" rtlCol="0">
            <a:spAutoFit/>
          </a:bodyPr>
          <a:lstStyle/>
          <a:p>
            <a:pPr algn="ctr"/>
            <a:r>
              <a:rPr lang="en-US" sz="1200" dirty="0"/>
              <a:t>initial exposure</a:t>
            </a:r>
          </a:p>
        </p:txBody>
      </p:sp>
      <p:pic>
        <p:nvPicPr>
          <p:cNvPr id="17" name="Picture 16">
            <a:extLst>
              <a:ext uri="{FF2B5EF4-FFF2-40B4-BE49-F238E27FC236}">
                <a16:creationId xmlns:a16="http://schemas.microsoft.com/office/drawing/2014/main" id="{EC8BC3D4-36F3-3349-96B2-7FC90EB8285C}"/>
              </a:ext>
            </a:extLst>
          </p:cNvPr>
          <p:cNvPicPr>
            <a:picLocks noChangeAspect="1"/>
          </p:cNvPicPr>
          <p:nvPr/>
        </p:nvPicPr>
        <p:blipFill rotWithShape="1">
          <a:blip r:embed="rId4"/>
          <a:srcRect r="18936"/>
          <a:stretch/>
        </p:blipFill>
        <p:spPr>
          <a:xfrm>
            <a:off x="317249" y="2901008"/>
            <a:ext cx="4253041" cy="3206693"/>
          </a:xfrm>
          <a:prstGeom prst="rect">
            <a:avLst/>
          </a:prstGeom>
        </p:spPr>
      </p:pic>
    </p:spTree>
    <p:extLst>
      <p:ext uri="{BB962C8B-B14F-4D97-AF65-F5344CB8AC3E}">
        <p14:creationId xmlns:p14="http://schemas.microsoft.com/office/powerpoint/2010/main" val="70206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017D65-A058-D946-94FD-70AEDD3CF6C0}"/>
              </a:ext>
            </a:extLst>
          </p:cNvPr>
          <p:cNvPicPr>
            <a:picLocks noChangeAspect="1"/>
          </p:cNvPicPr>
          <p:nvPr/>
        </p:nvPicPr>
        <p:blipFill rotWithShape="1">
          <a:blip r:embed="rId3"/>
          <a:srcRect t="25556" b="9027"/>
          <a:stretch/>
        </p:blipFill>
        <p:spPr>
          <a:xfrm>
            <a:off x="250431" y="2371461"/>
            <a:ext cx="5346800" cy="4372123"/>
          </a:xfrm>
          <a:prstGeom prst="rect">
            <a:avLst/>
          </a:prstGeom>
        </p:spPr>
      </p:pic>
      <p:sp>
        <p:nvSpPr>
          <p:cNvPr id="4" name="Title 1">
            <a:extLst>
              <a:ext uri="{FF2B5EF4-FFF2-40B4-BE49-F238E27FC236}">
                <a16:creationId xmlns:a16="http://schemas.microsoft.com/office/drawing/2014/main" id="{3C3C6CC4-A319-0D4A-9F4C-1B86A14CAF7B}"/>
              </a:ext>
            </a:extLst>
          </p:cNvPr>
          <p:cNvSpPr>
            <a:spLocks noGrp="1"/>
          </p:cNvSpPr>
          <p:nvPr>
            <p:ph type="title"/>
          </p:nvPr>
        </p:nvSpPr>
        <p:spPr>
          <a:xfrm>
            <a:off x="838200" y="167583"/>
            <a:ext cx="10515600" cy="1325563"/>
          </a:xfrm>
        </p:spPr>
        <p:txBody>
          <a:bodyPr/>
          <a:lstStyle/>
          <a:p>
            <a:r>
              <a:rPr lang="en-US" dirty="0"/>
              <a:t>Initial low pH methylation marks persist </a:t>
            </a:r>
          </a:p>
        </p:txBody>
      </p:sp>
      <p:sp>
        <p:nvSpPr>
          <p:cNvPr id="9" name="TextBox 8">
            <a:extLst>
              <a:ext uri="{FF2B5EF4-FFF2-40B4-BE49-F238E27FC236}">
                <a16:creationId xmlns:a16="http://schemas.microsoft.com/office/drawing/2014/main" id="{F3ADC685-C982-A540-BDDA-3D750A3371E2}"/>
              </a:ext>
            </a:extLst>
          </p:cNvPr>
          <p:cNvSpPr txBox="1"/>
          <p:nvPr/>
        </p:nvSpPr>
        <p:spPr>
          <a:xfrm>
            <a:off x="1950636" y="2350697"/>
            <a:ext cx="876843" cy="338554"/>
          </a:xfrm>
          <a:prstGeom prst="rect">
            <a:avLst/>
          </a:prstGeom>
          <a:noFill/>
        </p:spPr>
        <p:txBody>
          <a:bodyPr wrap="none" rtlCol="0">
            <a:spAutoFit/>
          </a:bodyPr>
          <a:lstStyle/>
          <a:p>
            <a:r>
              <a:rPr lang="en-US" sz="1600" u="sng" dirty="0"/>
              <a:t>ambient</a:t>
            </a:r>
          </a:p>
        </p:txBody>
      </p:sp>
      <p:sp>
        <p:nvSpPr>
          <p:cNvPr id="10" name="TextBox 9">
            <a:extLst>
              <a:ext uri="{FF2B5EF4-FFF2-40B4-BE49-F238E27FC236}">
                <a16:creationId xmlns:a16="http://schemas.microsoft.com/office/drawing/2014/main" id="{BADA3509-252D-7646-8B77-068BE842648F}"/>
              </a:ext>
            </a:extLst>
          </p:cNvPr>
          <p:cNvSpPr txBox="1"/>
          <p:nvPr/>
        </p:nvSpPr>
        <p:spPr>
          <a:xfrm>
            <a:off x="3336852" y="2346093"/>
            <a:ext cx="726481" cy="338554"/>
          </a:xfrm>
          <a:prstGeom prst="rect">
            <a:avLst/>
          </a:prstGeom>
          <a:noFill/>
        </p:spPr>
        <p:txBody>
          <a:bodyPr wrap="none" rtlCol="0">
            <a:spAutoFit/>
          </a:bodyPr>
          <a:lstStyle/>
          <a:p>
            <a:r>
              <a:rPr lang="en-US" sz="1600" u="sng" dirty="0"/>
              <a:t>pH 7.4</a:t>
            </a:r>
          </a:p>
        </p:txBody>
      </p:sp>
      <p:sp>
        <p:nvSpPr>
          <p:cNvPr id="3" name="TextBox 2">
            <a:extLst>
              <a:ext uri="{FF2B5EF4-FFF2-40B4-BE49-F238E27FC236}">
                <a16:creationId xmlns:a16="http://schemas.microsoft.com/office/drawing/2014/main" id="{CC4BD2B5-8842-8C4C-BE5D-2FF9E534EDFF}"/>
              </a:ext>
            </a:extLst>
          </p:cNvPr>
          <p:cNvSpPr txBox="1"/>
          <p:nvPr/>
        </p:nvSpPr>
        <p:spPr>
          <a:xfrm>
            <a:off x="0" y="2369109"/>
            <a:ext cx="1459695" cy="338554"/>
          </a:xfrm>
          <a:prstGeom prst="rect">
            <a:avLst/>
          </a:prstGeom>
          <a:noFill/>
        </p:spPr>
        <p:txBody>
          <a:bodyPr wrap="none" rtlCol="0">
            <a:spAutoFit/>
          </a:bodyPr>
          <a:lstStyle/>
          <a:p>
            <a:r>
              <a:rPr lang="en-US" sz="1600" dirty="0"/>
              <a:t>Initial exposure</a:t>
            </a:r>
          </a:p>
        </p:txBody>
      </p:sp>
      <p:sp>
        <p:nvSpPr>
          <p:cNvPr id="21" name="TextBox 20">
            <a:extLst>
              <a:ext uri="{FF2B5EF4-FFF2-40B4-BE49-F238E27FC236}">
                <a16:creationId xmlns:a16="http://schemas.microsoft.com/office/drawing/2014/main" id="{6E3D6184-7D3F-DB4E-996C-D5DC4BE788C2}"/>
              </a:ext>
            </a:extLst>
          </p:cNvPr>
          <p:cNvSpPr txBox="1"/>
          <p:nvPr/>
        </p:nvSpPr>
        <p:spPr>
          <a:xfrm>
            <a:off x="2291010" y="1768944"/>
            <a:ext cx="795411" cy="646331"/>
          </a:xfrm>
          <a:prstGeom prst="rect">
            <a:avLst/>
          </a:prstGeom>
          <a:noFill/>
        </p:spPr>
        <p:txBody>
          <a:bodyPr wrap="square" rtlCol="0">
            <a:spAutoFit/>
          </a:bodyPr>
          <a:lstStyle/>
          <a:p>
            <a:pPr algn="ctr"/>
            <a:r>
              <a:rPr lang="en-US" sz="1200" dirty="0"/>
              <a:t>After common garden</a:t>
            </a:r>
          </a:p>
        </p:txBody>
      </p:sp>
      <p:sp>
        <p:nvSpPr>
          <p:cNvPr id="23" name="TextBox 22">
            <a:extLst>
              <a:ext uri="{FF2B5EF4-FFF2-40B4-BE49-F238E27FC236}">
                <a16:creationId xmlns:a16="http://schemas.microsoft.com/office/drawing/2014/main" id="{359C6D6B-62C7-7945-A718-67C7CC71CAD7}"/>
              </a:ext>
            </a:extLst>
          </p:cNvPr>
          <p:cNvSpPr txBox="1"/>
          <p:nvPr/>
        </p:nvSpPr>
        <p:spPr>
          <a:xfrm>
            <a:off x="3641439" y="1768945"/>
            <a:ext cx="795411" cy="646331"/>
          </a:xfrm>
          <a:prstGeom prst="rect">
            <a:avLst/>
          </a:prstGeom>
          <a:noFill/>
        </p:spPr>
        <p:txBody>
          <a:bodyPr wrap="square" rtlCol="0">
            <a:spAutoFit/>
          </a:bodyPr>
          <a:lstStyle/>
          <a:p>
            <a:pPr algn="ctr"/>
            <a:r>
              <a:rPr lang="en-US" sz="1200" dirty="0"/>
              <a:t>After common garden</a:t>
            </a:r>
          </a:p>
        </p:txBody>
      </p:sp>
      <p:sp>
        <p:nvSpPr>
          <p:cNvPr id="25" name="TextBox 24">
            <a:extLst>
              <a:ext uri="{FF2B5EF4-FFF2-40B4-BE49-F238E27FC236}">
                <a16:creationId xmlns:a16="http://schemas.microsoft.com/office/drawing/2014/main" id="{50742CD8-F8D3-D045-8613-4EB4E77E8304}"/>
              </a:ext>
            </a:extLst>
          </p:cNvPr>
          <p:cNvSpPr txBox="1"/>
          <p:nvPr/>
        </p:nvSpPr>
        <p:spPr>
          <a:xfrm>
            <a:off x="1637919" y="1784399"/>
            <a:ext cx="795411" cy="646331"/>
          </a:xfrm>
          <a:prstGeom prst="rect">
            <a:avLst/>
          </a:prstGeom>
          <a:noFill/>
        </p:spPr>
        <p:txBody>
          <a:bodyPr wrap="square" rtlCol="0">
            <a:spAutoFit/>
          </a:bodyPr>
          <a:lstStyle/>
          <a:p>
            <a:pPr algn="ctr"/>
            <a:r>
              <a:rPr lang="en-US" sz="1200" dirty="0"/>
              <a:t>After initial exposure</a:t>
            </a:r>
          </a:p>
        </p:txBody>
      </p:sp>
      <p:sp>
        <p:nvSpPr>
          <p:cNvPr id="28" name="TextBox 27">
            <a:extLst>
              <a:ext uri="{FF2B5EF4-FFF2-40B4-BE49-F238E27FC236}">
                <a16:creationId xmlns:a16="http://schemas.microsoft.com/office/drawing/2014/main" id="{9291D5F3-3257-C74F-B98E-626C636927A7}"/>
              </a:ext>
            </a:extLst>
          </p:cNvPr>
          <p:cNvSpPr txBox="1"/>
          <p:nvPr/>
        </p:nvSpPr>
        <p:spPr>
          <a:xfrm>
            <a:off x="2963335" y="1784399"/>
            <a:ext cx="795411" cy="646331"/>
          </a:xfrm>
          <a:prstGeom prst="rect">
            <a:avLst/>
          </a:prstGeom>
          <a:noFill/>
        </p:spPr>
        <p:txBody>
          <a:bodyPr wrap="square" rtlCol="0">
            <a:spAutoFit/>
          </a:bodyPr>
          <a:lstStyle/>
          <a:p>
            <a:pPr algn="ctr"/>
            <a:r>
              <a:rPr lang="en-US" sz="1200" dirty="0"/>
              <a:t>After initial exposure</a:t>
            </a:r>
          </a:p>
        </p:txBody>
      </p:sp>
      <p:graphicFrame>
        <p:nvGraphicFramePr>
          <p:cNvPr id="17" name="Content Placeholder 3">
            <a:extLst>
              <a:ext uri="{FF2B5EF4-FFF2-40B4-BE49-F238E27FC236}">
                <a16:creationId xmlns:a16="http://schemas.microsoft.com/office/drawing/2014/main" id="{22E7A09A-F947-3545-9EDA-98863F225A82}"/>
              </a:ext>
            </a:extLst>
          </p:cNvPr>
          <p:cNvGraphicFramePr>
            <a:graphicFrameLocks/>
          </p:cNvGraphicFramePr>
          <p:nvPr>
            <p:extLst>
              <p:ext uri="{D42A27DB-BD31-4B8C-83A1-F6EECF244321}">
                <p14:modId xmlns:p14="http://schemas.microsoft.com/office/powerpoint/2010/main" val="2418290667"/>
              </p:ext>
            </p:extLst>
          </p:nvPr>
        </p:nvGraphicFramePr>
        <p:xfrm>
          <a:off x="4898563" y="1622004"/>
          <a:ext cx="7200132" cy="4974640"/>
        </p:xfrm>
        <a:graphic>
          <a:graphicData uri="http://schemas.openxmlformats.org/drawingml/2006/table">
            <a:tbl>
              <a:tblPr/>
              <a:tblGrid>
                <a:gridCol w="592364">
                  <a:extLst>
                    <a:ext uri="{9D8B030D-6E8A-4147-A177-3AD203B41FA5}">
                      <a16:colId xmlns:a16="http://schemas.microsoft.com/office/drawing/2014/main" val="1395804999"/>
                    </a:ext>
                  </a:extLst>
                </a:gridCol>
                <a:gridCol w="1284187">
                  <a:extLst>
                    <a:ext uri="{9D8B030D-6E8A-4147-A177-3AD203B41FA5}">
                      <a16:colId xmlns:a16="http://schemas.microsoft.com/office/drawing/2014/main" val="1102294145"/>
                    </a:ext>
                  </a:extLst>
                </a:gridCol>
                <a:gridCol w="1025280">
                  <a:extLst>
                    <a:ext uri="{9D8B030D-6E8A-4147-A177-3AD203B41FA5}">
                      <a16:colId xmlns:a16="http://schemas.microsoft.com/office/drawing/2014/main" val="2370311279"/>
                    </a:ext>
                  </a:extLst>
                </a:gridCol>
                <a:gridCol w="877078">
                  <a:extLst>
                    <a:ext uri="{9D8B030D-6E8A-4147-A177-3AD203B41FA5}">
                      <a16:colId xmlns:a16="http://schemas.microsoft.com/office/drawing/2014/main" val="4096652610"/>
                    </a:ext>
                  </a:extLst>
                </a:gridCol>
                <a:gridCol w="1194318">
                  <a:extLst>
                    <a:ext uri="{9D8B030D-6E8A-4147-A177-3AD203B41FA5}">
                      <a16:colId xmlns:a16="http://schemas.microsoft.com/office/drawing/2014/main" val="505004661"/>
                    </a:ext>
                  </a:extLst>
                </a:gridCol>
                <a:gridCol w="839755">
                  <a:extLst>
                    <a:ext uri="{9D8B030D-6E8A-4147-A177-3AD203B41FA5}">
                      <a16:colId xmlns:a16="http://schemas.microsoft.com/office/drawing/2014/main" val="3429368311"/>
                    </a:ext>
                  </a:extLst>
                </a:gridCol>
                <a:gridCol w="1387150">
                  <a:extLst>
                    <a:ext uri="{9D8B030D-6E8A-4147-A177-3AD203B41FA5}">
                      <a16:colId xmlns:a16="http://schemas.microsoft.com/office/drawing/2014/main" val="3348770995"/>
                    </a:ext>
                  </a:extLst>
                </a:gridCol>
              </a:tblGrid>
              <a:tr h="784900">
                <a:tc>
                  <a:txBody>
                    <a:bodyPr/>
                    <a:lstStyle/>
                    <a:p>
                      <a:pPr rtl="0" fontAlgn="b"/>
                      <a:r>
                        <a:rPr lang="en-US" sz="1200" b="1" dirty="0">
                          <a:effectLst/>
                        </a:rPr>
                        <a:t>DMR_ID</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Location</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Methylation Change relative to ambient</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Feature Type</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Feature Name</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distance </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function</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71353"/>
                  </a:ext>
                </a:extLst>
              </a:tr>
              <a:tr h="499738">
                <a:tc>
                  <a:txBody>
                    <a:bodyPr/>
                    <a:lstStyle/>
                    <a:p>
                      <a:pPr rtl="0" fontAlgn="b"/>
                      <a:r>
                        <a:rPr lang="en-US" sz="1200" dirty="0">
                          <a:effectLst/>
                        </a:rPr>
                        <a:t>DMR_1</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Scaffold_01:42796927-42796976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rnd-1_family-793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a:effectLst/>
                        </a:rPr>
                        <a:t>no uniprot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956094"/>
                  </a:ext>
                </a:extLst>
              </a:tr>
              <a:tr h="499738">
                <a:tc>
                  <a:txBody>
                    <a:bodyPr/>
                    <a:lstStyle/>
                    <a:p>
                      <a:pPr rtl="0" fontAlgn="b"/>
                      <a:r>
                        <a:rPr lang="en-US" sz="1200">
                          <a:effectLst/>
                        </a:rPr>
                        <a:t>DMR_3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Scaffold_01:59186898-59186958</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C00000"/>
                          </a:solidFill>
                          <a:effectLst/>
                        </a:rPr>
                        <a:t>increase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PGEN_.00g021750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a:effectLst/>
                        </a:rPr>
                        <a:t>no uniprot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926714"/>
                  </a:ext>
                </a:extLst>
              </a:tr>
              <a:tr h="499738">
                <a:tc>
                  <a:txBody>
                    <a:bodyPr/>
                    <a:lstStyle/>
                    <a:p>
                      <a:pPr rtl="0" fontAlgn="b"/>
                      <a:r>
                        <a:rPr lang="en-US" sz="1200">
                          <a:effectLst/>
                        </a:rPr>
                        <a:t>DMR_5</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Scaffold_02:10983130-10983176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rnd-1_family-826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344342"/>
                  </a:ext>
                </a:extLst>
              </a:tr>
              <a:tr h="499738">
                <a:tc>
                  <a:txBody>
                    <a:bodyPr/>
                    <a:lstStyle/>
                    <a:p>
                      <a:pPr rtl="0" fontAlgn="b"/>
                      <a:r>
                        <a:rPr lang="en-US" sz="1200">
                          <a:effectLst/>
                        </a:rPr>
                        <a:t>DMR_7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Scaffold_02:46872024-46872106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rnd-5_family-2058</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941045"/>
                  </a:ext>
                </a:extLst>
              </a:tr>
              <a:tr h="1191312">
                <a:tc>
                  <a:txBody>
                    <a:bodyPr/>
                    <a:lstStyle/>
                    <a:p>
                      <a:pPr rtl="0" fontAlgn="b"/>
                      <a:r>
                        <a:rPr lang="en-US" sz="1200" dirty="0">
                          <a:effectLst/>
                        </a:rPr>
                        <a:t>DMR_6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Scaffold_02:28519662-28519931</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br>
                        <a:rPr lang="en-US" sz="1200">
                          <a:effectLst/>
                        </a:rPr>
                      </a:br>
                      <a:endParaRPr lang="en-US" sz="1200">
                        <a:effectLst/>
                      </a:endParaRP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PGEN_.00g043300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199 upstream</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voltage sensitive calcium channel activity; large protein with multiple tissue specific isoforms (Annexin-7)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89289"/>
                  </a:ext>
                </a:extLst>
              </a:tr>
              <a:tr h="499738">
                <a:tc>
                  <a:txBody>
                    <a:bodyPr/>
                    <a:lstStyle/>
                    <a:p>
                      <a:pPr rtl="0" fontAlgn="b"/>
                      <a:r>
                        <a:rPr lang="en-US" sz="1200">
                          <a:effectLst/>
                        </a:rPr>
                        <a:t>DMR_13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Scaffold_03:56511986-56512009</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C00000"/>
                          </a:solidFill>
                          <a:effectLst/>
                        </a:rPr>
                        <a:t>increase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rnd-6_family-1367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318860"/>
                  </a:ext>
                </a:extLst>
              </a:tr>
              <a:tr h="499738">
                <a:tc>
                  <a:txBody>
                    <a:bodyPr/>
                    <a:lstStyle/>
                    <a:p>
                      <a:pPr rtl="0" fontAlgn="b"/>
                      <a:r>
                        <a:rPr lang="en-US" sz="1200">
                          <a:effectLst/>
                        </a:rPr>
                        <a:t>DMR_14</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Scaffold_04:40346615-40346636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PGEN_.00g094120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2491127"/>
                  </a:ext>
                </a:extLst>
              </a:tr>
            </a:tbl>
          </a:graphicData>
        </a:graphic>
      </p:graphicFrame>
    </p:spTree>
    <p:extLst>
      <p:ext uri="{BB962C8B-B14F-4D97-AF65-F5344CB8AC3E}">
        <p14:creationId xmlns:p14="http://schemas.microsoft.com/office/powerpoint/2010/main" val="427997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1651818" y="2493397"/>
            <a:ext cx="9501291" cy="1325563"/>
          </a:xfrm>
        </p:spPr>
        <p:txBody>
          <a:bodyPr/>
          <a:lstStyle/>
          <a:p>
            <a:pPr algn="ctr"/>
            <a:r>
              <a:rPr lang="en-US" dirty="0"/>
              <a:t>Does early pH exposure influence response to later stress? </a:t>
            </a:r>
          </a:p>
        </p:txBody>
      </p:sp>
    </p:spTree>
    <p:extLst>
      <p:ext uri="{BB962C8B-B14F-4D97-AF65-F5344CB8AC3E}">
        <p14:creationId xmlns:p14="http://schemas.microsoft.com/office/powerpoint/2010/main" val="279785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2C6918E-C7EB-6F4F-B9B4-4711E3EC1CFC}"/>
              </a:ext>
            </a:extLst>
          </p:cNvPr>
          <p:cNvGrpSpPr/>
          <p:nvPr/>
        </p:nvGrpSpPr>
        <p:grpSpPr>
          <a:xfrm>
            <a:off x="6477103" y="2711046"/>
            <a:ext cx="3457387" cy="3985969"/>
            <a:chOff x="1289283" y="2872031"/>
            <a:chExt cx="3457387" cy="3985969"/>
          </a:xfrm>
        </p:grpSpPr>
        <p:pic>
          <p:nvPicPr>
            <p:cNvPr id="9"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71AB20BD-7043-4142-B29D-B8FEBC00E5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18" r="49985"/>
            <a:stretch/>
          </p:blipFill>
          <p:spPr bwMode="auto">
            <a:xfrm>
              <a:off x="1289283" y="2872031"/>
              <a:ext cx="3457387" cy="398596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04B0C0-2999-6C46-B713-2CC989757D93}"/>
                </a:ext>
              </a:extLst>
            </p:cNvPr>
            <p:cNvGrpSpPr/>
            <p:nvPr/>
          </p:nvGrpSpPr>
          <p:grpSpPr>
            <a:xfrm>
              <a:off x="3731866" y="3294818"/>
              <a:ext cx="1014804" cy="806869"/>
              <a:chOff x="2733367" y="3082317"/>
              <a:chExt cx="1199535" cy="929243"/>
            </a:xfrm>
          </p:grpSpPr>
          <p:pic>
            <p:nvPicPr>
              <p:cNvPr id="13"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6EA3C004-731E-6047-A5ED-6E952F0F7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28" t="12217" r="75994" b="77488"/>
              <a:stretch/>
            </p:blipFill>
            <p:spPr bwMode="auto">
              <a:xfrm>
                <a:off x="2733367" y="3082317"/>
                <a:ext cx="1199535" cy="9292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E29CF07-9E36-7E4F-B63F-EE9BE40361D5}"/>
                  </a:ext>
                </a:extLst>
              </p:cNvPr>
              <p:cNvSpPr txBox="1"/>
              <p:nvPr/>
            </p:nvSpPr>
            <p:spPr>
              <a:xfrm>
                <a:off x="3141135" y="3384857"/>
                <a:ext cx="495328"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7.0 </a:t>
                </a:r>
              </a:p>
            </p:txBody>
          </p:sp>
          <p:sp>
            <p:nvSpPr>
              <p:cNvPr id="15" name="TextBox 14">
                <a:extLst>
                  <a:ext uri="{FF2B5EF4-FFF2-40B4-BE49-F238E27FC236}">
                    <a16:creationId xmlns:a16="http://schemas.microsoft.com/office/drawing/2014/main" id="{2A047089-029A-294B-8819-F614DD066C9B}"/>
                  </a:ext>
                </a:extLst>
              </p:cNvPr>
              <p:cNvSpPr txBox="1"/>
              <p:nvPr/>
            </p:nvSpPr>
            <p:spPr>
              <a:xfrm>
                <a:off x="3141135" y="3673670"/>
                <a:ext cx="495328"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7.4 </a:t>
                </a:r>
              </a:p>
            </p:txBody>
          </p:sp>
        </p:grpSp>
        <p:sp>
          <p:nvSpPr>
            <p:cNvPr id="11" name="TextBox 10">
              <a:extLst>
                <a:ext uri="{FF2B5EF4-FFF2-40B4-BE49-F238E27FC236}">
                  <a16:creationId xmlns:a16="http://schemas.microsoft.com/office/drawing/2014/main" id="{A71E046B-8C17-B94F-B8E2-190C7FE5497D}"/>
                </a:ext>
              </a:extLst>
            </p:cNvPr>
            <p:cNvSpPr txBox="1"/>
            <p:nvPr/>
          </p:nvSpPr>
          <p:spPr>
            <a:xfrm>
              <a:off x="3570929" y="3093739"/>
              <a:ext cx="1151277"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Initial Treatment</a:t>
              </a:r>
            </a:p>
          </p:txBody>
        </p:sp>
        <p:sp>
          <p:nvSpPr>
            <p:cNvPr id="12" name="TextBox 11">
              <a:extLst>
                <a:ext uri="{FF2B5EF4-FFF2-40B4-BE49-F238E27FC236}">
                  <a16:creationId xmlns:a16="http://schemas.microsoft.com/office/drawing/2014/main" id="{82F69283-8B72-E141-9DCF-484F8EB32022}"/>
                </a:ext>
              </a:extLst>
            </p:cNvPr>
            <p:cNvSpPr txBox="1"/>
            <p:nvPr/>
          </p:nvSpPr>
          <p:spPr>
            <a:xfrm rot="16200000">
              <a:off x="3641514" y="6223221"/>
              <a:ext cx="587661" cy="184666"/>
            </a:xfrm>
            <a:prstGeom prst="rect">
              <a:avLst/>
            </a:prstGeom>
            <a:solidFill>
              <a:schemeClr val="bg1"/>
            </a:solidFill>
          </p:spPr>
          <p:txBody>
            <a:bodyPr wrap="none" lIns="91440" tIns="0" rIns="0" bIns="0" rtlCol="0">
              <a:spAutoFit/>
            </a:bodyPr>
            <a:lstStyle/>
            <a:p>
              <a:r>
                <a:rPr lang="en-US" sz="1200" dirty="0">
                  <a:latin typeface="Arial" panose="020B0604020202020204" pitchFamily="34" charset="0"/>
                  <a:cs typeface="Arial" panose="020B0604020202020204" pitchFamily="34" charset="0"/>
                </a:rPr>
                <a:t>pH 7.4 </a:t>
              </a:r>
            </a:p>
          </p:txBody>
        </p:sp>
      </p:grpSp>
      <p:sp>
        <p:nvSpPr>
          <p:cNvPr id="16" name="TextBox 15">
            <a:extLst>
              <a:ext uri="{FF2B5EF4-FFF2-40B4-BE49-F238E27FC236}">
                <a16:creationId xmlns:a16="http://schemas.microsoft.com/office/drawing/2014/main" id="{4F45E2E2-B722-9341-A4A9-559EDC3723F7}"/>
              </a:ext>
            </a:extLst>
          </p:cNvPr>
          <p:cNvSpPr txBox="1"/>
          <p:nvPr/>
        </p:nvSpPr>
        <p:spPr>
          <a:xfrm>
            <a:off x="6096000" y="1872943"/>
            <a:ext cx="4844773" cy="646331"/>
          </a:xfrm>
          <a:prstGeom prst="rect">
            <a:avLst/>
          </a:prstGeom>
          <a:noFill/>
        </p:spPr>
        <p:txBody>
          <a:bodyPr wrap="square" rtlCol="0">
            <a:spAutoFit/>
          </a:bodyPr>
          <a:lstStyle/>
          <a:p>
            <a:r>
              <a:rPr lang="en-US" dirty="0"/>
              <a:t>Secondary low pH exposure DOES NOT negatively affect size of juveniles initially exposed to low pH </a:t>
            </a:r>
          </a:p>
        </p:txBody>
      </p:sp>
      <p:sp>
        <p:nvSpPr>
          <p:cNvPr id="19" name="Title 1">
            <a:extLst>
              <a:ext uri="{FF2B5EF4-FFF2-40B4-BE49-F238E27FC236}">
                <a16:creationId xmlns:a16="http://schemas.microsoft.com/office/drawing/2014/main" id="{51213180-4DAA-0D46-8739-1B70893599C3}"/>
              </a:ext>
            </a:extLst>
          </p:cNvPr>
          <p:cNvSpPr>
            <a:spLocks noGrp="1"/>
          </p:cNvSpPr>
          <p:nvPr>
            <p:ph type="title"/>
          </p:nvPr>
        </p:nvSpPr>
        <p:spPr>
          <a:xfrm>
            <a:off x="838200" y="365125"/>
            <a:ext cx="10515600" cy="1325563"/>
          </a:xfrm>
        </p:spPr>
        <p:txBody>
          <a:bodyPr/>
          <a:lstStyle/>
          <a:p>
            <a:r>
              <a:rPr lang="en-US" dirty="0"/>
              <a:t>Evidence for environmental hardening</a:t>
            </a:r>
          </a:p>
        </p:txBody>
      </p:sp>
      <p:pic>
        <p:nvPicPr>
          <p:cNvPr id="2" name="Picture 1">
            <a:extLst>
              <a:ext uri="{FF2B5EF4-FFF2-40B4-BE49-F238E27FC236}">
                <a16:creationId xmlns:a16="http://schemas.microsoft.com/office/drawing/2014/main" id="{530C700B-37B2-C049-A47A-2D2ED2B74A92}"/>
              </a:ext>
            </a:extLst>
          </p:cNvPr>
          <p:cNvPicPr>
            <a:picLocks noChangeAspect="1"/>
          </p:cNvPicPr>
          <p:nvPr/>
        </p:nvPicPr>
        <p:blipFill>
          <a:blip r:embed="rId4"/>
          <a:stretch>
            <a:fillRect/>
          </a:stretch>
        </p:blipFill>
        <p:spPr>
          <a:xfrm>
            <a:off x="19144" y="2833310"/>
            <a:ext cx="5914716" cy="3615090"/>
          </a:xfrm>
          <a:prstGeom prst="rect">
            <a:avLst/>
          </a:prstGeom>
        </p:spPr>
      </p:pic>
    </p:spTree>
    <p:extLst>
      <p:ext uri="{BB962C8B-B14F-4D97-AF65-F5344CB8AC3E}">
        <p14:creationId xmlns:p14="http://schemas.microsoft.com/office/powerpoint/2010/main" val="353685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2384199" y="2516257"/>
            <a:ext cx="7423601" cy="1325563"/>
          </a:xfrm>
        </p:spPr>
        <p:txBody>
          <a:bodyPr>
            <a:normAutofit fontScale="90000"/>
          </a:bodyPr>
          <a:lstStyle/>
          <a:p>
            <a:pPr algn="ctr"/>
            <a:r>
              <a:rPr lang="en-US" dirty="0"/>
              <a:t>Does early pH exposure influence epigenetic marks that underlie stress resistance phenotype?</a:t>
            </a:r>
          </a:p>
        </p:txBody>
      </p:sp>
    </p:spTree>
    <p:extLst>
      <p:ext uri="{BB962C8B-B14F-4D97-AF65-F5344CB8AC3E}">
        <p14:creationId xmlns:p14="http://schemas.microsoft.com/office/powerpoint/2010/main" val="286202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D0F672-4E2B-4148-9266-4F48CDBDCFC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177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0488B2-C3D6-3E42-81ED-98FE381DE791}"/>
              </a:ext>
            </a:extLst>
          </p:cNvPr>
          <p:cNvPicPr>
            <a:picLocks noChangeAspect="1"/>
          </p:cNvPicPr>
          <p:nvPr/>
        </p:nvPicPr>
        <p:blipFill rotWithShape="1">
          <a:blip r:embed="rId3"/>
          <a:srcRect t="25758" b="28460"/>
          <a:stretch/>
        </p:blipFill>
        <p:spPr>
          <a:xfrm>
            <a:off x="3124200" y="3112676"/>
            <a:ext cx="8229600" cy="3139780"/>
          </a:xfrm>
          <a:prstGeom prst="rect">
            <a:avLst/>
          </a:prstGeom>
        </p:spPr>
      </p:pic>
      <p:sp>
        <p:nvSpPr>
          <p:cNvPr id="2" name="Title 1">
            <a:extLst>
              <a:ext uri="{FF2B5EF4-FFF2-40B4-BE49-F238E27FC236}">
                <a16:creationId xmlns:a16="http://schemas.microsoft.com/office/drawing/2014/main" id="{F4B56466-EFA5-5440-AA6A-9D50E328A5F8}"/>
              </a:ext>
            </a:extLst>
          </p:cNvPr>
          <p:cNvSpPr>
            <a:spLocks noGrp="1"/>
          </p:cNvSpPr>
          <p:nvPr>
            <p:ph type="title"/>
          </p:nvPr>
        </p:nvSpPr>
        <p:spPr/>
        <p:txBody>
          <a:bodyPr/>
          <a:lstStyle/>
          <a:p>
            <a:r>
              <a:rPr lang="en-US" dirty="0"/>
              <a:t>Potential epigenetic marks underlying environmental hardening</a:t>
            </a:r>
          </a:p>
        </p:txBody>
      </p:sp>
      <p:sp>
        <p:nvSpPr>
          <p:cNvPr id="24" name="TextBox 23">
            <a:extLst>
              <a:ext uri="{FF2B5EF4-FFF2-40B4-BE49-F238E27FC236}">
                <a16:creationId xmlns:a16="http://schemas.microsoft.com/office/drawing/2014/main" id="{745F789B-1A64-EA4F-993D-BD1CD945E84A}"/>
              </a:ext>
            </a:extLst>
          </p:cNvPr>
          <p:cNvSpPr txBox="1"/>
          <p:nvPr/>
        </p:nvSpPr>
        <p:spPr>
          <a:xfrm>
            <a:off x="10895159" y="4897581"/>
            <a:ext cx="1746521" cy="923330"/>
          </a:xfrm>
          <a:prstGeom prst="rect">
            <a:avLst/>
          </a:prstGeom>
          <a:noFill/>
        </p:spPr>
        <p:txBody>
          <a:bodyPr wrap="square" rtlCol="0">
            <a:spAutoFit/>
          </a:bodyPr>
          <a:lstStyle/>
          <a:p>
            <a:r>
              <a:rPr lang="en-US" dirty="0">
                <a:solidFill>
                  <a:srgbClr val="0070C0"/>
                </a:solidFill>
              </a:rPr>
              <a:t>Decreased methylation persists</a:t>
            </a:r>
          </a:p>
        </p:txBody>
      </p:sp>
      <p:sp>
        <p:nvSpPr>
          <p:cNvPr id="25" name="TextBox 24">
            <a:extLst>
              <a:ext uri="{FF2B5EF4-FFF2-40B4-BE49-F238E27FC236}">
                <a16:creationId xmlns:a16="http://schemas.microsoft.com/office/drawing/2014/main" id="{559E531F-86B0-6943-9ADA-8038B54443A7}"/>
              </a:ext>
            </a:extLst>
          </p:cNvPr>
          <p:cNvSpPr txBox="1"/>
          <p:nvPr/>
        </p:nvSpPr>
        <p:spPr>
          <a:xfrm>
            <a:off x="10881236" y="3376485"/>
            <a:ext cx="1517990" cy="923330"/>
          </a:xfrm>
          <a:prstGeom prst="rect">
            <a:avLst/>
          </a:prstGeom>
          <a:noFill/>
        </p:spPr>
        <p:txBody>
          <a:bodyPr wrap="square" rtlCol="0">
            <a:spAutoFit/>
          </a:bodyPr>
          <a:lstStyle/>
          <a:p>
            <a:r>
              <a:rPr lang="en-US" dirty="0">
                <a:solidFill>
                  <a:srgbClr val="C00000"/>
                </a:solidFill>
              </a:rPr>
              <a:t>Increased methylation</a:t>
            </a:r>
          </a:p>
          <a:p>
            <a:r>
              <a:rPr lang="en-US" dirty="0">
                <a:solidFill>
                  <a:srgbClr val="C00000"/>
                </a:solidFill>
              </a:rPr>
              <a:t>persists</a:t>
            </a:r>
          </a:p>
        </p:txBody>
      </p:sp>
      <p:sp>
        <p:nvSpPr>
          <p:cNvPr id="26" name="Right Brace 25">
            <a:extLst>
              <a:ext uri="{FF2B5EF4-FFF2-40B4-BE49-F238E27FC236}">
                <a16:creationId xmlns:a16="http://schemas.microsoft.com/office/drawing/2014/main" id="{48F1A41C-6636-314E-8ACB-22970D021B28}"/>
              </a:ext>
            </a:extLst>
          </p:cNvPr>
          <p:cNvSpPr/>
          <p:nvPr/>
        </p:nvSpPr>
        <p:spPr>
          <a:xfrm>
            <a:off x="10656846" y="4189039"/>
            <a:ext cx="224389" cy="2063417"/>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C6ED51C-56A8-094B-899F-CBC5B3984A15}"/>
              </a:ext>
            </a:extLst>
          </p:cNvPr>
          <p:cNvSpPr/>
          <p:nvPr/>
        </p:nvSpPr>
        <p:spPr>
          <a:xfrm>
            <a:off x="10627945" y="3345379"/>
            <a:ext cx="224389" cy="64633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4B0086B-1F58-6D41-869B-EAA8848527FF}"/>
              </a:ext>
            </a:extLst>
          </p:cNvPr>
          <p:cNvSpPr txBox="1"/>
          <p:nvPr/>
        </p:nvSpPr>
        <p:spPr>
          <a:xfrm>
            <a:off x="6103393" y="2742948"/>
            <a:ext cx="876843" cy="338554"/>
          </a:xfrm>
          <a:prstGeom prst="rect">
            <a:avLst/>
          </a:prstGeom>
          <a:noFill/>
        </p:spPr>
        <p:txBody>
          <a:bodyPr wrap="none" rtlCol="0">
            <a:spAutoFit/>
          </a:bodyPr>
          <a:lstStyle/>
          <a:p>
            <a:r>
              <a:rPr lang="en-US" sz="1600" u="sng" dirty="0"/>
              <a:t>ambient</a:t>
            </a:r>
          </a:p>
        </p:txBody>
      </p:sp>
      <p:sp>
        <p:nvSpPr>
          <p:cNvPr id="34" name="TextBox 33">
            <a:extLst>
              <a:ext uri="{FF2B5EF4-FFF2-40B4-BE49-F238E27FC236}">
                <a16:creationId xmlns:a16="http://schemas.microsoft.com/office/drawing/2014/main" id="{5CE91E4F-2BB8-4849-A1D6-9552F8DBAF34}"/>
              </a:ext>
            </a:extLst>
          </p:cNvPr>
          <p:cNvSpPr txBox="1"/>
          <p:nvPr/>
        </p:nvSpPr>
        <p:spPr>
          <a:xfrm>
            <a:off x="8545335" y="2736022"/>
            <a:ext cx="726481" cy="338554"/>
          </a:xfrm>
          <a:prstGeom prst="rect">
            <a:avLst/>
          </a:prstGeom>
          <a:noFill/>
        </p:spPr>
        <p:txBody>
          <a:bodyPr wrap="none" rtlCol="0">
            <a:spAutoFit/>
          </a:bodyPr>
          <a:lstStyle/>
          <a:p>
            <a:r>
              <a:rPr lang="en-US" sz="1600" u="sng" dirty="0"/>
              <a:t>pH 7.4</a:t>
            </a:r>
          </a:p>
        </p:txBody>
      </p:sp>
      <p:sp>
        <p:nvSpPr>
          <p:cNvPr id="35" name="TextBox 34">
            <a:extLst>
              <a:ext uri="{FF2B5EF4-FFF2-40B4-BE49-F238E27FC236}">
                <a16:creationId xmlns:a16="http://schemas.microsoft.com/office/drawing/2014/main" id="{9F6F065A-2B74-1649-B3D8-B307B3B3D728}"/>
              </a:ext>
            </a:extLst>
          </p:cNvPr>
          <p:cNvSpPr txBox="1"/>
          <p:nvPr/>
        </p:nvSpPr>
        <p:spPr>
          <a:xfrm>
            <a:off x="3690632" y="2795683"/>
            <a:ext cx="1459695" cy="338554"/>
          </a:xfrm>
          <a:prstGeom prst="rect">
            <a:avLst/>
          </a:prstGeom>
          <a:noFill/>
        </p:spPr>
        <p:txBody>
          <a:bodyPr wrap="none" rtlCol="0">
            <a:spAutoFit/>
          </a:bodyPr>
          <a:lstStyle/>
          <a:p>
            <a:r>
              <a:rPr lang="en-US" sz="1600" dirty="0"/>
              <a:t>Initial exposure</a:t>
            </a:r>
          </a:p>
        </p:txBody>
      </p:sp>
      <p:sp>
        <p:nvSpPr>
          <p:cNvPr id="36" name="TextBox 35">
            <a:extLst>
              <a:ext uri="{FF2B5EF4-FFF2-40B4-BE49-F238E27FC236}">
                <a16:creationId xmlns:a16="http://schemas.microsoft.com/office/drawing/2014/main" id="{C18AF7BF-8DBF-B644-B96B-8262569BFF71}"/>
              </a:ext>
            </a:extLst>
          </p:cNvPr>
          <p:cNvSpPr txBox="1"/>
          <p:nvPr/>
        </p:nvSpPr>
        <p:spPr>
          <a:xfrm>
            <a:off x="6102733" y="2071688"/>
            <a:ext cx="795411" cy="646331"/>
          </a:xfrm>
          <a:prstGeom prst="rect">
            <a:avLst/>
          </a:prstGeom>
          <a:noFill/>
        </p:spPr>
        <p:txBody>
          <a:bodyPr wrap="square" rtlCol="0">
            <a:spAutoFit/>
          </a:bodyPr>
          <a:lstStyle/>
          <a:p>
            <a:pPr algn="ctr"/>
            <a:r>
              <a:rPr lang="en-US" sz="1200" dirty="0"/>
              <a:t>After common garden</a:t>
            </a:r>
          </a:p>
        </p:txBody>
      </p:sp>
      <p:sp>
        <p:nvSpPr>
          <p:cNvPr id="37" name="TextBox 36">
            <a:extLst>
              <a:ext uri="{FF2B5EF4-FFF2-40B4-BE49-F238E27FC236}">
                <a16:creationId xmlns:a16="http://schemas.microsoft.com/office/drawing/2014/main" id="{D7F956B2-02B4-E040-B84F-FC258F23FA98}"/>
              </a:ext>
            </a:extLst>
          </p:cNvPr>
          <p:cNvSpPr txBox="1"/>
          <p:nvPr/>
        </p:nvSpPr>
        <p:spPr>
          <a:xfrm>
            <a:off x="8443164" y="2071688"/>
            <a:ext cx="795411" cy="646331"/>
          </a:xfrm>
          <a:prstGeom prst="rect">
            <a:avLst/>
          </a:prstGeom>
          <a:noFill/>
        </p:spPr>
        <p:txBody>
          <a:bodyPr wrap="square" rtlCol="0">
            <a:spAutoFit/>
          </a:bodyPr>
          <a:lstStyle/>
          <a:p>
            <a:pPr algn="ctr"/>
            <a:r>
              <a:rPr lang="en-US" sz="1200" dirty="0"/>
              <a:t>After common garden</a:t>
            </a:r>
          </a:p>
        </p:txBody>
      </p:sp>
      <p:sp>
        <p:nvSpPr>
          <p:cNvPr id="38" name="TextBox 37">
            <a:extLst>
              <a:ext uri="{FF2B5EF4-FFF2-40B4-BE49-F238E27FC236}">
                <a16:creationId xmlns:a16="http://schemas.microsoft.com/office/drawing/2014/main" id="{06A050C7-7202-4B49-9A43-F74BB065F8B9}"/>
              </a:ext>
            </a:extLst>
          </p:cNvPr>
          <p:cNvSpPr txBox="1"/>
          <p:nvPr/>
        </p:nvSpPr>
        <p:spPr>
          <a:xfrm>
            <a:off x="5414043" y="2071688"/>
            <a:ext cx="795411" cy="646331"/>
          </a:xfrm>
          <a:prstGeom prst="rect">
            <a:avLst/>
          </a:prstGeom>
          <a:noFill/>
        </p:spPr>
        <p:txBody>
          <a:bodyPr wrap="square" rtlCol="0">
            <a:spAutoFit/>
          </a:bodyPr>
          <a:lstStyle/>
          <a:p>
            <a:pPr algn="ctr"/>
            <a:r>
              <a:rPr lang="en-US" sz="1200" dirty="0"/>
              <a:t>After initial exposure</a:t>
            </a:r>
          </a:p>
        </p:txBody>
      </p:sp>
      <p:sp>
        <p:nvSpPr>
          <p:cNvPr id="39" name="TextBox 38">
            <a:extLst>
              <a:ext uri="{FF2B5EF4-FFF2-40B4-BE49-F238E27FC236}">
                <a16:creationId xmlns:a16="http://schemas.microsoft.com/office/drawing/2014/main" id="{C758E1E7-32C0-DB43-8244-E0B23969148F}"/>
              </a:ext>
            </a:extLst>
          </p:cNvPr>
          <p:cNvSpPr txBox="1"/>
          <p:nvPr/>
        </p:nvSpPr>
        <p:spPr>
          <a:xfrm>
            <a:off x="7747756" y="2071688"/>
            <a:ext cx="795411" cy="646331"/>
          </a:xfrm>
          <a:prstGeom prst="rect">
            <a:avLst/>
          </a:prstGeom>
          <a:noFill/>
        </p:spPr>
        <p:txBody>
          <a:bodyPr wrap="square" rtlCol="0">
            <a:spAutoFit/>
          </a:bodyPr>
          <a:lstStyle/>
          <a:p>
            <a:pPr algn="ctr"/>
            <a:r>
              <a:rPr lang="en-US" sz="1200" dirty="0"/>
              <a:t>After initial exposure</a:t>
            </a:r>
          </a:p>
        </p:txBody>
      </p:sp>
      <p:sp>
        <p:nvSpPr>
          <p:cNvPr id="40" name="TextBox 39">
            <a:extLst>
              <a:ext uri="{FF2B5EF4-FFF2-40B4-BE49-F238E27FC236}">
                <a16:creationId xmlns:a16="http://schemas.microsoft.com/office/drawing/2014/main" id="{958D8A19-3ADB-7B4E-9E77-D3BAE1416032}"/>
              </a:ext>
            </a:extLst>
          </p:cNvPr>
          <p:cNvSpPr txBox="1"/>
          <p:nvPr/>
        </p:nvSpPr>
        <p:spPr>
          <a:xfrm>
            <a:off x="6887558" y="2071688"/>
            <a:ext cx="770781" cy="646331"/>
          </a:xfrm>
          <a:prstGeom prst="rect">
            <a:avLst/>
          </a:prstGeom>
          <a:noFill/>
        </p:spPr>
        <p:txBody>
          <a:bodyPr wrap="square" rtlCol="0">
            <a:spAutoFit/>
          </a:bodyPr>
          <a:lstStyle/>
          <a:p>
            <a:pPr algn="ctr"/>
            <a:r>
              <a:rPr lang="en-US" sz="1200" dirty="0"/>
              <a:t>After </a:t>
            </a:r>
          </a:p>
          <a:p>
            <a:pPr algn="ctr"/>
            <a:r>
              <a:rPr lang="en-US" sz="1200" dirty="0"/>
              <a:t>2nd exposure</a:t>
            </a:r>
          </a:p>
        </p:txBody>
      </p:sp>
      <p:sp>
        <p:nvSpPr>
          <p:cNvPr id="41" name="TextBox 40">
            <a:extLst>
              <a:ext uri="{FF2B5EF4-FFF2-40B4-BE49-F238E27FC236}">
                <a16:creationId xmlns:a16="http://schemas.microsoft.com/office/drawing/2014/main" id="{A39DDE2A-9B18-614C-9221-D003AD6F0173}"/>
              </a:ext>
            </a:extLst>
          </p:cNvPr>
          <p:cNvSpPr txBox="1"/>
          <p:nvPr/>
        </p:nvSpPr>
        <p:spPr>
          <a:xfrm>
            <a:off x="9271816" y="2071688"/>
            <a:ext cx="770781" cy="646331"/>
          </a:xfrm>
          <a:prstGeom prst="rect">
            <a:avLst/>
          </a:prstGeom>
          <a:noFill/>
        </p:spPr>
        <p:txBody>
          <a:bodyPr wrap="square" rtlCol="0">
            <a:spAutoFit/>
          </a:bodyPr>
          <a:lstStyle/>
          <a:p>
            <a:pPr algn="ctr"/>
            <a:r>
              <a:rPr lang="en-US" sz="1200" dirty="0"/>
              <a:t>After </a:t>
            </a:r>
          </a:p>
          <a:p>
            <a:pPr algn="ctr"/>
            <a:r>
              <a:rPr lang="en-US" sz="1200" dirty="0"/>
              <a:t>2nd exposure</a:t>
            </a:r>
          </a:p>
        </p:txBody>
      </p:sp>
      <p:pic>
        <p:nvPicPr>
          <p:cNvPr id="17" name="Picture 16">
            <a:extLst>
              <a:ext uri="{FF2B5EF4-FFF2-40B4-BE49-F238E27FC236}">
                <a16:creationId xmlns:a16="http://schemas.microsoft.com/office/drawing/2014/main" id="{B3374ED9-DCBB-AA4E-B437-A4BB764EF3DA}"/>
              </a:ext>
            </a:extLst>
          </p:cNvPr>
          <p:cNvPicPr>
            <a:picLocks noChangeAspect="1"/>
          </p:cNvPicPr>
          <p:nvPr/>
        </p:nvPicPr>
        <p:blipFill>
          <a:blip r:embed="rId4"/>
          <a:stretch>
            <a:fillRect/>
          </a:stretch>
        </p:blipFill>
        <p:spPr>
          <a:xfrm>
            <a:off x="105759" y="4261533"/>
            <a:ext cx="3946030" cy="2411824"/>
          </a:xfrm>
          <a:prstGeom prst="rect">
            <a:avLst/>
          </a:prstGeom>
        </p:spPr>
      </p:pic>
    </p:spTree>
    <p:extLst>
      <p:ext uri="{BB962C8B-B14F-4D97-AF65-F5344CB8AC3E}">
        <p14:creationId xmlns:p14="http://schemas.microsoft.com/office/powerpoint/2010/main" val="3424541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Tree>
    <p:extLst>
      <p:ext uri="{BB962C8B-B14F-4D97-AF65-F5344CB8AC3E}">
        <p14:creationId xmlns:p14="http://schemas.microsoft.com/office/powerpoint/2010/main" val="358304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
        <p:nvSpPr>
          <p:cNvPr id="16" name="TextBox 15">
            <a:extLst>
              <a:ext uri="{FF2B5EF4-FFF2-40B4-BE49-F238E27FC236}">
                <a16:creationId xmlns:a16="http://schemas.microsoft.com/office/drawing/2014/main" id="{4D8C0934-CC21-0240-A268-42938CD56A5B}"/>
              </a:ext>
            </a:extLst>
          </p:cNvPr>
          <p:cNvSpPr txBox="1"/>
          <p:nvPr/>
        </p:nvSpPr>
        <p:spPr>
          <a:xfrm>
            <a:off x="3159371" y="1019592"/>
            <a:ext cx="2801815" cy="646331"/>
          </a:xfrm>
          <a:prstGeom prst="rect">
            <a:avLst/>
          </a:prstGeom>
          <a:noFill/>
        </p:spPr>
        <p:txBody>
          <a:bodyPr wrap="square" rtlCol="0">
            <a:spAutoFit/>
          </a:bodyPr>
          <a:lstStyle/>
          <a:p>
            <a:r>
              <a:rPr lang="en-US" dirty="0"/>
              <a:t>Do these epigenetic marks exist in adults? </a:t>
            </a:r>
          </a:p>
        </p:txBody>
      </p:sp>
      <p:sp>
        <p:nvSpPr>
          <p:cNvPr id="17" name="Rectangle 16">
            <a:extLst>
              <a:ext uri="{FF2B5EF4-FFF2-40B4-BE49-F238E27FC236}">
                <a16:creationId xmlns:a16="http://schemas.microsoft.com/office/drawing/2014/main" id="{DBA252D5-7918-E64C-9EEE-36EB4F3B21B9}"/>
              </a:ext>
            </a:extLst>
          </p:cNvPr>
          <p:cNvSpPr/>
          <p:nvPr/>
        </p:nvSpPr>
        <p:spPr>
          <a:xfrm>
            <a:off x="0" y="2128884"/>
            <a:ext cx="2801815" cy="120032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D1E373-199D-7143-8269-F61600C70F39}"/>
              </a:ext>
            </a:extLst>
          </p:cNvPr>
          <p:cNvSpPr/>
          <p:nvPr/>
        </p:nvSpPr>
        <p:spPr>
          <a:xfrm>
            <a:off x="2614249" y="6108016"/>
            <a:ext cx="2686172" cy="7547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96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
        <p:nvSpPr>
          <p:cNvPr id="14" name="TextBox 13">
            <a:extLst>
              <a:ext uri="{FF2B5EF4-FFF2-40B4-BE49-F238E27FC236}">
                <a16:creationId xmlns:a16="http://schemas.microsoft.com/office/drawing/2014/main" id="{D8282D2B-FA8B-9849-936D-F46DD220B94D}"/>
              </a:ext>
            </a:extLst>
          </p:cNvPr>
          <p:cNvSpPr txBox="1"/>
          <p:nvPr/>
        </p:nvSpPr>
        <p:spPr>
          <a:xfrm>
            <a:off x="8648257" y="3291116"/>
            <a:ext cx="3805026" cy="923330"/>
          </a:xfrm>
          <a:prstGeom prst="rect">
            <a:avLst/>
          </a:prstGeom>
          <a:noFill/>
        </p:spPr>
        <p:txBody>
          <a:bodyPr wrap="square" rtlCol="0">
            <a:spAutoFit/>
          </a:bodyPr>
          <a:lstStyle/>
          <a:p>
            <a:r>
              <a:rPr lang="en-US" dirty="0"/>
              <a:t>Epigenetic marks could be used to select wild adults that would yield more robust offspring</a:t>
            </a:r>
          </a:p>
        </p:txBody>
      </p:sp>
      <p:sp>
        <p:nvSpPr>
          <p:cNvPr id="15" name="TextBox 14">
            <a:extLst>
              <a:ext uri="{FF2B5EF4-FFF2-40B4-BE49-F238E27FC236}">
                <a16:creationId xmlns:a16="http://schemas.microsoft.com/office/drawing/2014/main" id="{49F22E81-47AA-F14C-A107-B13773CD349A}"/>
              </a:ext>
            </a:extLst>
          </p:cNvPr>
          <p:cNvSpPr txBox="1"/>
          <p:nvPr/>
        </p:nvSpPr>
        <p:spPr>
          <a:xfrm>
            <a:off x="8256552" y="1891270"/>
            <a:ext cx="3805026" cy="1200329"/>
          </a:xfrm>
          <a:prstGeom prst="rect">
            <a:avLst/>
          </a:prstGeom>
          <a:noFill/>
        </p:spPr>
        <p:txBody>
          <a:bodyPr wrap="square" rtlCol="0">
            <a:spAutoFit/>
          </a:bodyPr>
          <a:lstStyle/>
          <a:p>
            <a:endParaRPr lang="en-US" dirty="0"/>
          </a:p>
          <a:p>
            <a:r>
              <a:rPr lang="en-US" dirty="0"/>
              <a:t>Currently carrying out pH experiments on adults and their offspring</a:t>
            </a:r>
          </a:p>
          <a:p>
            <a:endParaRPr lang="en-US" dirty="0"/>
          </a:p>
        </p:txBody>
      </p:sp>
      <p:sp>
        <p:nvSpPr>
          <p:cNvPr id="16" name="TextBox 15">
            <a:extLst>
              <a:ext uri="{FF2B5EF4-FFF2-40B4-BE49-F238E27FC236}">
                <a16:creationId xmlns:a16="http://schemas.microsoft.com/office/drawing/2014/main" id="{4D8C0934-CC21-0240-A268-42938CD56A5B}"/>
              </a:ext>
            </a:extLst>
          </p:cNvPr>
          <p:cNvSpPr txBox="1"/>
          <p:nvPr/>
        </p:nvSpPr>
        <p:spPr>
          <a:xfrm>
            <a:off x="3159371" y="1019592"/>
            <a:ext cx="2801815" cy="646331"/>
          </a:xfrm>
          <a:prstGeom prst="rect">
            <a:avLst/>
          </a:prstGeom>
          <a:noFill/>
        </p:spPr>
        <p:txBody>
          <a:bodyPr wrap="square" rtlCol="0">
            <a:spAutoFit/>
          </a:bodyPr>
          <a:lstStyle/>
          <a:p>
            <a:r>
              <a:rPr lang="en-US" dirty="0"/>
              <a:t>Do these epigenetic marks exist in adults? </a:t>
            </a:r>
          </a:p>
        </p:txBody>
      </p:sp>
      <p:sp>
        <p:nvSpPr>
          <p:cNvPr id="17" name="Rectangle 16">
            <a:extLst>
              <a:ext uri="{FF2B5EF4-FFF2-40B4-BE49-F238E27FC236}">
                <a16:creationId xmlns:a16="http://schemas.microsoft.com/office/drawing/2014/main" id="{DBA252D5-7918-E64C-9EEE-36EB4F3B21B9}"/>
              </a:ext>
            </a:extLst>
          </p:cNvPr>
          <p:cNvSpPr/>
          <p:nvPr/>
        </p:nvSpPr>
        <p:spPr>
          <a:xfrm>
            <a:off x="0" y="2128884"/>
            <a:ext cx="2801815" cy="120032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D1E373-199D-7143-8269-F61600C70F39}"/>
              </a:ext>
            </a:extLst>
          </p:cNvPr>
          <p:cNvSpPr/>
          <p:nvPr/>
        </p:nvSpPr>
        <p:spPr>
          <a:xfrm>
            <a:off x="2614249" y="6108016"/>
            <a:ext cx="2686172" cy="7547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458900C-B52B-3B43-8949-9E2CF9BB9E59}"/>
              </a:ext>
            </a:extLst>
          </p:cNvPr>
          <p:cNvSpPr txBox="1"/>
          <p:nvPr/>
        </p:nvSpPr>
        <p:spPr>
          <a:xfrm>
            <a:off x="168283" y="5507111"/>
            <a:ext cx="2698367" cy="1077218"/>
          </a:xfrm>
          <a:prstGeom prst="rect">
            <a:avLst/>
          </a:prstGeom>
          <a:noFill/>
        </p:spPr>
        <p:txBody>
          <a:bodyPr wrap="none" rtlCol="0">
            <a:spAutoFit/>
          </a:bodyPr>
          <a:lstStyle/>
          <a:p>
            <a:r>
              <a:rPr lang="en-US" sz="3200" dirty="0"/>
              <a:t>Shelly Trigg</a:t>
            </a:r>
          </a:p>
          <a:p>
            <a:r>
              <a:rPr lang="en-US" sz="3200" dirty="0" err="1"/>
              <a:t>strigg@uw.edu</a:t>
            </a:r>
            <a:endParaRPr lang="en-US" sz="3200" dirty="0"/>
          </a:p>
        </p:txBody>
      </p:sp>
      <p:sp>
        <p:nvSpPr>
          <p:cNvPr id="22" name="TextBox 21">
            <a:extLst>
              <a:ext uri="{FF2B5EF4-FFF2-40B4-BE49-F238E27FC236}">
                <a16:creationId xmlns:a16="http://schemas.microsoft.com/office/drawing/2014/main" id="{85F4B00E-F71C-AB43-B86F-10FA9994F7AC}"/>
              </a:ext>
            </a:extLst>
          </p:cNvPr>
          <p:cNvSpPr txBox="1"/>
          <p:nvPr/>
        </p:nvSpPr>
        <p:spPr>
          <a:xfrm>
            <a:off x="5847182" y="30642"/>
            <a:ext cx="6288836" cy="1015663"/>
          </a:xfrm>
          <a:prstGeom prst="rect">
            <a:avLst/>
          </a:prstGeom>
          <a:noFill/>
        </p:spPr>
        <p:txBody>
          <a:bodyPr wrap="none" rtlCol="0">
            <a:spAutoFit/>
          </a:bodyPr>
          <a:lstStyle/>
          <a:p>
            <a:pPr algn="r"/>
            <a:r>
              <a:rPr lang="en-US" sz="2800" b="1" dirty="0"/>
              <a:t>Presentation + Resources: </a:t>
            </a:r>
          </a:p>
          <a:p>
            <a:pPr algn="r"/>
            <a:r>
              <a:rPr lang="en-US" sz="3200" dirty="0"/>
              <a:t>github.com/shellytrigg/talk-pag2020</a:t>
            </a:r>
          </a:p>
        </p:txBody>
      </p:sp>
    </p:spTree>
    <p:extLst>
      <p:ext uri="{BB962C8B-B14F-4D97-AF65-F5344CB8AC3E}">
        <p14:creationId xmlns:p14="http://schemas.microsoft.com/office/powerpoint/2010/main" val="18747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8823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5" y="1690688"/>
            <a:ext cx="4820464" cy="2622713"/>
          </a:xfrm>
        </p:spPr>
        <p:txBody>
          <a:bodyPr wrap="square">
            <a:normAutofit/>
          </a:bodyPr>
          <a:lstStyle/>
          <a:p>
            <a:r>
              <a:rPr lang="en-US" sz="3200" dirty="0"/>
              <a:t>Among most valuable farmed shellfish on a per acre basis</a:t>
            </a:r>
          </a:p>
          <a:p>
            <a:r>
              <a:rPr lang="en-US" sz="3200" b="1" dirty="0"/>
              <a:t>&gt;$20 M </a:t>
            </a:r>
            <a:r>
              <a:rPr lang="en-US" sz="3200" dirty="0"/>
              <a:t>in annual sales in Washington alone</a:t>
            </a:r>
          </a:p>
          <a:p>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1026" name="Picture 2" descr="https://images2.opb.org/c_limit%2Ch_730%2Cq_90%2Cw_940/news_efix-image-geoduckfeedlot_Flickrkbcscommunityradiojpg.jpg">
            <a:extLst>
              <a:ext uri="{FF2B5EF4-FFF2-40B4-BE49-F238E27FC236}">
                <a16:creationId xmlns:a16="http://schemas.microsoft.com/office/drawing/2014/main" id="{01B240E0-5B77-3147-984E-9ECCB2C31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98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5" y="1690688"/>
            <a:ext cx="4731186" cy="2622713"/>
          </a:xfrm>
        </p:spPr>
        <p:txBody>
          <a:bodyPr wrap="square">
            <a:normAutofit/>
          </a:bodyPr>
          <a:lstStyle/>
          <a:p>
            <a:pPr marL="514350" indent="-514350">
              <a:buFont typeface="+mj-lt"/>
              <a:buAutoNum type="arabicPeriod"/>
            </a:pPr>
            <a:r>
              <a:rPr lang="en-US" sz="3200" dirty="0"/>
              <a:t>Genomic Resources</a:t>
            </a:r>
          </a:p>
          <a:p>
            <a:pPr marL="514350" indent="-514350">
              <a:buFont typeface="+mj-lt"/>
              <a:buAutoNum type="arabicPeriod"/>
            </a:pPr>
            <a:r>
              <a:rPr lang="en-US" sz="3200" dirty="0"/>
              <a:t>Identification of potential epigenetic markers underlying beneficial traits</a:t>
            </a:r>
          </a:p>
          <a:p>
            <a:pPr marL="0" indent="0">
              <a:buNone/>
            </a:pPr>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8" name="Picture 2" descr="https://images2.opb.org/c_limit%2Ch_730%2Cq_90%2Cw_940/news_efix-image-geoduckfeedlot_Flickrkbcscommunityradiojpg.jpg">
            <a:extLst>
              <a:ext uri="{FF2B5EF4-FFF2-40B4-BE49-F238E27FC236}">
                <a16:creationId xmlns:a16="http://schemas.microsoft.com/office/drawing/2014/main" id="{4C8964ED-7BBD-FE41-956E-624D31740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9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7782-DB4A-C147-9127-5CA83C8CE398}"/>
              </a:ext>
            </a:extLst>
          </p:cNvPr>
          <p:cNvSpPr>
            <a:spLocks noGrp="1"/>
          </p:cNvSpPr>
          <p:nvPr>
            <p:ph type="title"/>
          </p:nvPr>
        </p:nvSpPr>
        <p:spPr/>
        <p:txBody>
          <a:bodyPr/>
          <a:lstStyle/>
          <a:p>
            <a:r>
              <a:rPr lang="en-US" dirty="0"/>
              <a:t>Draft Genome Assembly</a:t>
            </a:r>
          </a:p>
        </p:txBody>
      </p:sp>
      <p:sp>
        <p:nvSpPr>
          <p:cNvPr id="8" name="TextBox 7">
            <a:extLst>
              <a:ext uri="{FF2B5EF4-FFF2-40B4-BE49-F238E27FC236}">
                <a16:creationId xmlns:a16="http://schemas.microsoft.com/office/drawing/2014/main" id="{53033079-899F-1A4E-AC08-EA40F8424042}"/>
              </a:ext>
            </a:extLst>
          </p:cNvPr>
          <p:cNvSpPr txBox="1"/>
          <p:nvPr/>
        </p:nvSpPr>
        <p:spPr>
          <a:xfrm>
            <a:off x="707860" y="2110787"/>
            <a:ext cx="2496966" cy="646331"/>
          </a:xfrm>
          <a:prstGeom prst="rect">
            <a:avLst/>
          </a:prstGeom>
          <a:noFill/>
        </p:spPr>
        <p:txBody>
          <a:bodyPr wrap="none" rtlCol="0">
            <a:spAutoFit/>
          </a:bodyPr>
          <a:lstStyle/>
          <a:p>
            <a:pPr algn="ctr"/>
            <a:r>
              <a:rPr lang="en-US" b="1" dirty="0"/>
              <a:t>10x Genomics </a:t>
            </a:r>
          </a:p>
          <a:p>
            <a:pPr algn="ctr"/>
            <a:r>
              <a:rPr lang="en-US" dirty="0"/>
              <a:t>Linked-reads sequencing</a:t>
            </a:r>
          </a:p>
        </p:txBody>
      </p:sp>
      <p:grpSp>
        <p:nvGrpSpPr>
          <p:cNvPr id="10" name="Group 9">
            <a:extLst>
              <a:ext uri="{FF2B5EF4-FFF2-40B4-BE49-F238E27FC236}">
                <a16:creationId xmlns:a16="http://schemas.microsoft.com/office/drawing/2014/main" id="{2508EA01-4C1B-114A-9AF3-A6CEF940FFEC}"/>
              </a:ext>
            </a:extLst>
          </p:cNvPr>
          <p:cNvGrpSpPr/>
          <p:nvPr/>
        </p:nvGrpSpPr>
        <p:grpSpPr>
          <a:xfrm>
            <a:off x="244099" y="3173951"/>
            <a:ext cx="3474261" cy="2112983"/>
            <a:chOff x="559877" y="2479604"/>
            <a:chExt cx="3803413" cy="2277973"/>
          </a:xfrm>
        </p:grpSpPr>
        <p:pic>
          <p:nvPicPr>
            <p:cNvPr id="7" name="Picture 6">
              <a:extLst>
                <a:ext uri="{FF2B5EF4-FFF2-40B4-BE49-F238E27FC236}">
                  <a16:creationId xmlns:a16="http://schemas.microsoft.com/office/drawing/2014/main" id="{4C1BF862-0372-B042-82EC-C15DB98B30DD}"/>
                </a:ext>
              </a:extLst>
            </p:cNvPr>
            <p:cNvPicPr>
              <a:picLocks noChangeAspect="1"/>
            </p:cNvPicPr>
            <p:nvPr/>
          </p:nvPicPr>
          <p:blipFill rotWithShape="1">
            <a:blip r:embed="rId3"/>
            <a:srcRect l="15864" t="36610" r="15396" b="25198"/>
            <a:stretch/>
          </p:blipFill>
          <p:spPr>
            <a:xfrm>
              <a:off x="744502" y="3573140"/>
              <a:ext cx="3434165" cy="1184437"/>
            </a:xfrm>
            <a:prstGeom prst="rect">
              <a:avLst/>
            </a:prstGeom>
          </p:spPr>
        </p:pic>
        <p:pic>
          <p:nvPicPr>
            <p:cNvPr id="1026" name="Picture 2" descr="https://dnatech.genomecenter.ucdavis.edu/wp-content/uploads/2016/01/GemCode750pix.png">
              <a:extLst>
                <a:ext uri="{FF2B5EF4-FFF2-40B4-BE49-F238E27FC236}">
                  <a16:creationId xmlns:a16="http://schemas.microsoft.com/office/drawing/2014/main" id="{B7946311-78E2-0948-9D87-B29B1D242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77" y="2479604"/>
              <a:ext cx="3803413" cy="102438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79D160C9-65C1-F94A-8A00-5E4E836FBB1E}"/>
              </a:ext>
            </a:extLst>
          </p:cNvPr>
          <p:cNvSpPr txBox="1"/>
          <p:nvPr/>
        </p:nvSpPr>
        <p:spPr>
          <a:xfrm>
            <a:off x="5113430" y="2121456"/>
            <a:ext cx="1798889" cy="646331"/>
          </a:xfrm>
          <a:prstGeom prst="rect">
            <a:avLst/>
          </a:prstGeom>
          <a:noFill/>
        </p:spPr>
        <p:txBody>
          <a:bodyPr wrap="none" rtlCol="0">
            <a:spAutoFit/>
          </a:bodyPr>
          <a:lstStyle/>
          <a:p>
            <a:pPr algn="ctr"/>
            <a:r>
              <a:rPr lang="en-US" b="1" dirty="0"/>
              <a:t>Phase Genomics </a:t>
            </a:r>
          </a:p>
          <a:p>
            <a:pPr algn="ctr"/>
            <a:r>
              <a:rPr lang="en-US" dirty="0"/>
              <a:t>Proximo Hi-C</a:t>
            </a:r>
          </a:p>
        </p:txBody>
      </p:sp>
      <p:pic>
        <p:nvPicPr>
          <p:cNvPr id="12" name="Picture 11">
            <a:extLst>
              <a:ext uri="{FF2B5EF4-FFF2-40B4-BE49-F238E27FC236}">
                <a16:creationId xmlns:a16="http://schemas.microsoft.com/office/drawing/2014/main" id="{0C4BC43A-B103-764E-B810-458B63B8D99F}"/>
              </a:ext>
            </a:extLst>
          </p:cNvPr>
          <p:cNvPicPr>
            <a:picLocks noChangeAspect="1"/>
          </p:cNvPicPr>
          <p:nvPr/>
        </p:nvPicPr>
        <p:blipFill rotWithShape="1">
          <a:blip r:embed="rId5"/>
          <a:srcRect l="26814" t="16783" r="33233" b="70750"/>
          <a:stretch/>
        </p:blipFill>
        <p:spPr>
          <a:xfrm>
            <a:off x="4795820" y="2757118"/>
            <a:ext cx="2055010" cy="855006"/>
          </a:xfrm>
          <a:prstGeom prst="rect">
            <a:avLst/>
          </a:prstGeom>
        </p:spPr>
      </p:pic>
      <p:pic>
        <p:nvPicPr>
          <p:cNvPr id="14" name="Picture 13">
            <a:extLst>
              <a:ext uri="{FF2B5EF4-FFF2-40B4-BE49-F238E27FC236}">
                <a16:creationId xmlns:a16="http://schemas.microsoft.com/office/drawing/2014/main" id="{74C62401-93ED-E340-90DA-9137EB342E5B}"/>
              </a:ext>
            </a:extLst>
          </p:cNvPr>
          <p:cNvPicPr>
            <a:picLocks noChangeAspect="1"/>
          </p:cNvPicPr>
          <p:nvPr/>
        </p:nvPicPr>
        <p:blipFill rotWithShape="1">
          <a:blip r:embed="rId5"/>
          <a:srcRect l="17473" t="38904" r="22990" b="48629"/>
          <a:stretch/>
        </p:blipFill>
        <p:spPr>
          <a:xfrm>
            <a:off x="4516165" y="3556705"/>
            <a:ext cx="3062325" cy="855006"/>
          </a:xfrm>
          <a:prstGeom prst="rect">
            <a:avLst/>
          </a:prstGeom>
        </p:spPr>
      </p:pic>
      <p:pic>
        <p:nvPicPr>
          <p:cNvPr id="15" name="Picture 14">
            <a:extLst>
              <a:ext uri="{FF2B5EF4-FFF2-40B4-BE49-F238E27FC236}">
                <a16:creationId xmlns:a16="http://schemas.microsoft.com/office/drawing/2014/main" id="{2C6E30D7-6F98-7A46-BA31-09C2A7AD22B5}"/>
              </a:ext>
            </a:extLst>
          </p:cNvPr>
          <p:cNvPicPr>
            <a:picLocks noChangeAspect="1"/>
          </p:cNvPicPr>
          <p:nvPr/>
        </p:nvPicPr>
        <p:blipFill rotWithShape="1">
          <a:blip r:embed="rId5"/>
          <a:srcRect l="15137" t="61514" r="44309" b="9755"/>
          <a:stretch/>
        </p:blipFill>
        <p:spPr>
          <a:xfrm>
            <a:off x="5004360" y="4387453"/>
            <a:ext cx="2085933" cy="1970407"/>
          </a:xfrm>
          <a:prstGeom prst="rect">
            <a:avLst/>
          </a:prstGeom>
        </p:spPr>
      </p:pic>
      <p:sp>
        <p:nvSpPr>
          <p:cNvPr id="3" name="Rectangle 2">
            <a:extLst>
              <a:ext uri="{FF2B5EF4-FFF2-40B4-BE49-F238E27FC236}">
                <a16:creationId xmlns:a16="http://schemas.microsoft.com/office/drawing/2014/main" id="{C98BF9DB-AAB1-504D-8ED9-52414BAD4A59}"/>
              </a:ext>
            </a:extLst>
          </p:cNvPr>
          <p:cNvSpPr/>
          <p:nvPr/>
        </p:nvSpPr>
        <p:spPr>
          <a:xfrm>
            <a:off x="4055427" y="3285277"/>
            <a:ext cx="237566" cy="369332"/>
          </a:xfrm>
          <a:prstGeom prst="rect">
            <a:avLst/>
          </a:prstGeom>
        </p:spPr>
        <p:txBody>
          <a:bodyPr wrap="none">
            <a:spAutoFit/>
          </a:bodyPr>
          <a:lstStyle/>
          <a:p>
            <a:r>
              <a:rPr lang="en-US" dirty="0"/>
              <a:t> </a:t>
            </a:r>
          </a:p>
        </p:txBody>
      </p:sp>
      <p:sp>
        <p:nvSpPr>
          <p:cNvPr id="16" name="Cross 15">
            <a:extLst>
              <a:ext uri="{FF2B5EF4-FFF2-40B4-BE49-F238E27FC236}">
                <a16:creationId xmlns:a16="http://schemas.microsoft.com/office/drawing/2014/main" id="{29EB7385-6315-1948-935C-A3F5987274B0}"/>
              </a:ext>
            </a:extLst>
          </p:cNvPr>
          <p:cNvSpPr/>
          <p:nvPr/>
        </p:nvSpPr>
        <p:spPr>
          <a:xfrm>
            <a:off x="3804013" y="3394349"/>
            <a:ext cx="740393" cy="729793"/>
          </a:xfrm>
          <a:prstGeom prst="plus">
            <a:avLst>
              <a:gd name="adj" fmla="val 356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75;g7c429860ab_0_0">
            <a:extLst>
              <a:ext uri="{FF2B5EF4-FFF2-40B4-BE49-F238E27FC236}">
                <a16:creationId xmlns:a16="http://schemas.microsoft.com/office/drawing/2014/main" id="{DB3DFFE0-B639-0843-B86E-7009FD8B26E8}"/>
              </a:ext>
            </a:extLst>
          </p:cNvPr>
          <p:cNvPicPr preferRelativeResize="0"/>
          <p:nvPr/>
        </p:nvPicPr>
        <p:blipFill>
          <a:blip r:embed="rId6">
            <a:alphaModFix/>
          </a:blip>
          <a:stretch>
            <a:fillRect/>
          </a:stretch>
        </p:blipFill>
        <p:spPr>
          <a:xfrm>
            <a:off x="7732584" y="1660676"/>
            <a:ext cx="4419021" cy="4647063"/>
          </a:xfrm>
          <a:prstGeom prst="rect">
            <a:avLst/>
          </a:prstGeom>
          <a:noFill/>
          <a:ln>
            <a:noFill/>
          </a:ln>
        </p:spPr>
      </p:pic>
      <p:sp>
        <p:nvSpPr>
          <p:cNvPr id="5" name="TextBox 4">
            <a:extLst>
              <a:ext uri="{FF2B5EF4-FFF2-40B4-BE49-F238E27FC236}">
                <a16:creationId xmlns:a16="http://schemas.microsoft.com/office/drawing/2014/main" id="{53B20C26-684F-734B-96B7-55C28F03713C}"/>
              </a:ext>
            </a:extLst>
          </p:cNvPr>
          <p:cNvSpPr txBox="1"/>
          <p:nvPr/>
        </p:nvSpPr>
        <p:spPr>
          <a:xfrm>
            <a:off x="8962934" y="2986239"/>
            <a:ext cx="2415654" cy="2672526"/>
          </a:xfrm>
          <a:prstGeom prst="rect">
            <a:avLst/>
          </a:prstGeom>
          <a:noFill/>
        </p:spPr>
        <p:txBody>
          <a:bodyPr wrap="square" rtlCol="0">
            <a:spAutoFit/>
          </a:bodyPr>
          <a:lstStyle/>
          <a:p>
            <a:pPr lvl="0">
              <a:spcBef>
                <a:spcPts val="1000"/>
              </a:spcBef>
            </a:pPr>
            <a:r>
              <a:rPr lang="en-US" b="1" dirty="0"/>
              <a:t>18 Scaffolds</a:t>
            </a:r>
          </a:p>
          <a:p>
            <a:pPr lvl="0">
              <a:spcBef>
                <a:spcPts val="1000"/>
              </a:spcBef>
            </a:pPr>
            <a:r>
              <a:rPr lang="en-US" b="1" dirty="0"/>
              <a:t>34,947 Genes</a:t>
            </a:r>
          </a:p>
          <a:p>
            <a:pPr lvl="0">
              <a:spcBef>
                <a:spcPts val="1000"/>
              </a:spcBef>
            </a:pPr>
            <a:r>
              <a:rPr lang="en-US" b="1" dirty="0"/>
              <a:t>565,711 retro elements</a:t>
            </a:r>
          </a:p>
          <a:p>
            <a:pPr lvl="0">
              <a:spcBef>
                <a:spcPts val="1000"/>
              </a:spcBef>
            </a:pPr>
            <a:r>
              <a:rPr lang="en-US" b="1" dirty="0"/>
              <a:t>259,955 transposons</a:t>
            </a:r>
          </a:p>
          <a:p>
            <a:pPr lvl="0">
              <a:spcBef>
                <a:spcPts val="1000"/>
              </a:spcBef>
            </a:pPr>
            <a:r>
              <a:rPr lang="en-US" b="1" dirty="0"/>
              <a:t>42,601 sRNA</a:t>
            </a:r>
          </a:p>
          <a:p>
            <a:pPr lvl="0">
              <a:spcBef>
                <a:spcPts val="1000"/>
              </a:spcBef>
            </a:pPr>
            <a:endParaRPr lang="en-US" b="1" dirty="0"/>
          </a:p>
          <a:p>
            <a:endParaRPr lang="en-US" dirty="0"/>
          </a:p>
        </p:txBody>
      </p:sp>
    </p:spTree>
    <p:extLst>
      <p:ext uri="{BB962C8B-B14F-4D97-AF65-F5344CB8AC3E}">
        <p14:creationId xmlns:p14="http://schemas.microsoft.com/office/powerpoint/2010/main" val="176465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7c429860ab_0_12"/>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Long non-coding RNA</a:t>
            </a:r>
            <a:endParaRPr/>
          </a:p>
        </p:txBody>
      </p:sp>
      <p:pic>
        <p:nvPicPr>
          <p:cNvPr id="189" name="Google Shape;189;g7c429860ab_0_12"/>
          <p:cNvPicPr preferRelativeResize="0"/>
          <p:nvPr/>
        </p:nvPicPr>
        <p:blipFill>
          <a:blip r:embed="rId3">
            <a:alphaModFix/>
          </a:blip>
          <a:stretch>
            <a:fillRect/>
          </a:stretch>
        </p:blipFill>
        <p:spPr>
          <a:xfrm>
            <a:off x="7418478" y="0"/>
            <a:ext cx="4048246" cy="6858004"/>
          </a:xfrm>
          <a:prstGeom prst="rect">
            <a:avLst/>
          </a:prstGeom>
          <a:noFill/>
          <a:ln>
            <a:noFill/>
          </a:ln>
        </p:spPr>
      </p:pic>
      <p:pic>
        <p:nvPicPr>
          <p:cNvPr id="190" name="Google Shape;190;g7c429860ab_0_12"/>
          <p:cNvPicPr preferRelativeResize="0"/>
          <p:nvPr/>
        </p:nvPicPr>
        <p:blipFill>
          <a:blip r:embed="rId4">
            <a:alphaModFix/>
          </a:blip>
          <a:stretch>
            <a:fillRect/>
          </a:stretch>
        </p:blipFill>
        <p:spPr>
          <a:xfrm>
            <a:off x="865685" y="1356967"/>
            <a:ext cx="5927978" cy="5321365"/>
          </a:xfrm>
          <a:prstGeom prst="rect">
            <a:avLst/>
          </a:prstGeom>
          <a:noFill/>
          <a:ln>
            <a:noFill/>
          </a:ln>
        </p:spPr>
      </p:pic>
    </p:spTree>
    <p:extLst>
      <p:ext uri="{BB962C8B-B14F-4D97-AF65-F5344CB8AC3E}">
        <p14:creationId xmlns:p14="http://schemas.microsoft.com/office/powerpoint/2010/main" val="183983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7c429860ab_0_19"/>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DNA Methylation Landscape</a:t>
            </a:r>
            <a:endParaRPr/>
          </a:p>
        </p:txBody>
      </p:sp>
      <p:pic>
        <p:nvPicPr>
          <p:cNvPr id="197" name="Google Shape;197;g7c429860ab_0_19"/>
          <p:cNvPicPr preferRelativeResize="0"/>
          <p:nvPr/>
        </p:nvPicPr>
        <p:blipFill>
          <a:blip r:embed="rId3">
            <a:alphaModFix/>
          </a:blip>
          <a:stretch>
            <a:fillRect/>
          </a:stretch>
        </p:blipFill>
        <p:spPr>
          <a:xfrm>
            <a:off x="0" y="1536622"/>
            <a:ext cx="12192000" cy="1775155"/>
          </a:xfrm>
          <a:prstGeom prst="rect">
            <a:avLst/>
          </a:prstGeom>
          <a:noFill/>
          <a:ln>
            <a:noFill/>
          </a:ln>
        </p:spPr>
      </p:pic>
      <p:pic>
        <p:nvPicPr>
          <p:cNvPr id="198" name="Google Shape;198;g7c429860ab_0_19"/>
          <p:cNvPicPr preferRelativeResize="0"/>
          <p:nvPr/>
        </p:nvPicPr>
        <p:blipFill>
          <a:blip r:embed="rId4">
            <a:alphaModFix/>
          </a:blip>
          <a:stretch>
            <a:fillRect/>
          </a:stretch>
        </p:blipFill>
        <p:spPr>
          <a:xfrm>
            <a:off x="0" y="3764096"/>
            <a:ext cx="12192004" cy="1810209"/>
          </a:xfrm>
          <a:prstGeom prst="rect">
            <a:avLst/>
          </a:prstGeom>
          <a:noFill/>
          <a:ln>
            <a:noFill/>
          </a:ln>
        </p:spPr>
      </p:pic>
    </p:spTree>
    <p:extLst>
      <p:ext uri="{BB962C8B-B14F-4D97-AF65-F5344CB8AC3E}">
        <p14:creationId xmlns:p14="http://schemas.microsoft.com/office/powerpoint/2010/main" val="156235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4" y="1690688"/>
            <a:ext cx="5179039" cy="2622713"/>
          </a:xfrm>
        </p:spPr>
        <p:txBody>
          <a:bodyPr wrap="square">
            <a:normAutofit lnSpcReduction="10000"/>
          </a:bodyPr>
          <a:lstStyle/>
          <a:p>
            <a:pPr marL="514350" indent="-514350">
              <a:buFont typeface="+mj-lt"/>
              <a:buAutoNum type="arabicPeriod"/>
            </a:pPr>
            <a:r>
              <a:rPr lang="en-US" sz="3600" dirty="0">
                <a:solidFill>
                  <a:schemeClr val="bg2">
                    <a:lumMod val="75000"/>
                  </a:schemeClr>
                </a:solidFill>
              </a:rPr>
              <a:t>Genomic Resources</a:t>
            </a:r>
          </a:p>
          <a:p>
            <a:pPr marL="514350" indent="-514350">
              <a:buFont typeface="+mj-lt"/>
              <a:buAutoNum type="arabicPeriod"/>
            </a:pPr>
            <a:r>
              <a:rPr lang="en-US" sz="3600" b="1" dirty="0"/>
              <a:t>Identification of potential epigenetic markers underlying beneficial traits</a:t>
            </a:r>
          </a:p>
          <a:p>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8" name="Picture 2" descr="https://images2.opb.org/c_limit%2Ch_730%2Cq_90%2Cw_940/news_efix-image-geoduckfeedlot_Flickrkbcscommunityradiojpg.jpg">
            <a:extLst>
              <a:ext uri="{FF2B5EF4-FFF2-40B4-BE49-F238E27FC236}">
                <a16:creationId xmlns:a16="http://schemas.microsoft.com/office/drawing/2014/main" id="{696F325E-3769-F74C-B5C2-EAB4BDA6D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72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5369</TotalTime>
  <Words>1428</Words>
  <Application>Microsoft Macintosh PowerPoint</Application>
  <PresentationFormat>Widescreen</PresentationFormat>
  <Paragraphs>232</Paragraphs>
  <Slides>23</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Influence of ocean acidification on DNA methylation patterns in geoduck</vt:lpstr>
      <vt:lpstr>PowerPoint Presentation</vt:lpstr>
      <vt:lpstr>PowerPoint Presentation</vt:lpstr>
      <vt:lpstr>Geoduck (Panopea generosa)</vt:lpstr>
      <vt:lpstr>Geoduck (Panopea generosa)</vt:lpstr>
      <vt:lpstr>Draft Genome Assembly</vt:lpstr>
      <vt:lpstr>Long non-coding RNA</vt:lpstr>
      <vt:lpstr>DNA Methylation Landscape</vt:lpstr>
      <vt:lpstr>Geoduck (Panopea generosa)</vt:lpstr>
      <vt:lpstr>PowerPoint Presentation</vt:lpstr>
      <vt:lpstr>Altering early life environment pH</vt:lpstr>
      <vt:lpstr>Initial low pH exposure leads to compensatory growth </vt:lpstr>
      <vt:lpstr>Does early pH exposure influence epigenetic marks that underlie compensatory growth phenotype? </vt:lpstr>
      <vt:lpstr>Initial low pH methylation marks persist </vt:lpstr>
      <vt:lpstr>Initial low pH methylation marks persist </vt:lpstr>
      <vt:lpstr>Initial low pH methylation marks persist </vt:lpstr>
      <vt:lpstr>Does early pH exposure influence response to later stress? </vt:lpstr>
      <vt:lpstr>Evidence for environmental hardening</vt:lpstr>
      <vt:lpstr>Does early pH exposure influence epigenetic marks that underlie stress resistance phenotype?</vt:lpstr>
      <vt:lpstr>Potential epigenetic marks underlying environmental hardening</vt:lpstr>
      <vt:lpstr>Summary</vt:lpstr>
      <vt:lpstr>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 of ocean acidification on DNA methylation patterns in geoduck</dc:title>
  <dc:creator>Shelly A Trigg</dc:creator>
  <cp:lastModifiedBy>Shelly A Trigg</cp:lastModifiedBy>
  <cp:revision>100</cp:revision>
  <dcterms:created xsi:type="dcterms:W3CDTF">2020-01-06T20:53:02Z</dcterms:created>
  <dcterms:modified xsi:type="dcterms:W3CDTF">2020-01-11T15:26:43Z</dcterms:modified>
</cp:coreProperties>
</file>